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1"/>
  </p:notesMasterIdLst>
  <p:sldIdLst>
    <p:sldId id="256" r:id="rId2"/>
    <p:sldId id="257" r:id="rId3"/>
    <p:sldId id="258" r:id="rId4"/>
    <p:sldId id="259" r:id="rId5"/>
    <p:sldId id="260" r:id="rId6"/>
    <p:sldId id="280" r:id="rId7"/>
    <p:sldId id="261" r:id="rId8"/>
    <p:sldId id="262" r:id="rId9"/>
    <p:sldId id="278" r:id="rId10"/>
    <p:sldId id="279" r:id="rId11"/>
    <p:sldId id="263" r:id="rId12"/>
    <p:sldId id="264" r:id="rId13"/>
    <p:sldId id="276" r:id="rId14"/>
    <p:sldId id="277" r:id="rId15"/>
    <p:sldId id="343" r:id="rId16"/>
    <p:sldId id="344" r:id="rId17"/>
    <p:sldId id="345" r:id="rId18"/>
    <p:sldId id="346" r:id="rId19"/>
    <p:sldId id="347" r:id="rId20"/>
    <p:sldId id="348" r:id="rId21"/>
    <p:sldId id="353" r:id="rId22"/>
    <p:sldId id="349" r:id="rId23"/>
    <p:sldId id="350" r:id="rId24"/>
    <p:sldId id="352" r:id="rId25"/>
    <p:sldId id="266" r:id="rId26"/>
    <p:sldId id="271" r:id="rId27"/>
    <p:sldId id="272" r:id="rId28"/>
    <p:sldId id="274" r:id="rId29"/>
    <p:sldId id="273" r:id="rId30"/>
    <p:sldId id="293" r:id="rId31"/>
    <p:sldId id="294" r:id="rId32"/>
    <p:sldId id="295" r:id="rId33"/>
    <p:sldId id="296" r:id="rId34"/>
    <p:sldId id="297"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281" r:id="rId56"/>
    <p:sldId id="282" r:id="rId57"/>
    <p:sldId id="283" r:id="rId58"/>
    <p:sldId id="284" r:id="rId59"/>
    <p:sldId id="289" r:id="rId60"/>
    <p:sldId id="290" r:id="rId61"/>
    <p:sldId id="285" r:id="rId62"/>
    <p:sldId id="286" r:id="rId63"/>
    <p:sldId id="287" r:id="rId64"/>
    <p:sldId id="288" r:id="rId65"/>
    <p:sldId id="291" r:id="rId66"/>
    <p:sldId id="267" r:id="rId67"/>
    <p:sldId id="275" r:id="rId68"/>
    <p:sldId id="270" r:id="rId69"/>
    <p:sldId id="269" r:id="rId7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i7CRqKSlp/n0dwle0dC3t22x4l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0C9850-0802-4CE8-9667-696F65EDBE07}">
  <a:tblStyle styleId="{EB0C9850-0802-4CE8-9667-696F65EDBE07}" styleName="Table_0">
    <a:wholeTbl>
      <a:tcTxStyle b="off" i="off">
        <a:font>
          <a:latin typeface="Arial"/>
          <a:ea typeface="Arial"/>
          <a:cs typeface="Arial"/>
        </a:font>
        <a:srgbClr val="000000"/>
      </a:tcTxStyle>
      <a:tcStyle>
        <a:tcBdr>
          <a:left>
            <a:ln w="12700" cap="flat" cmpd="sng">
              <a:solidFill>
                <a:srgbClr val="3F4D53"/>
              </a:solidFill>
              <a:prstDash val="solid"/>
              <a:round/>
              <a:headEnd type="none" w="sm" len="sm"/>
              <a:tailEnd type="none" w="sm" len="sm"/>
            </a:ln>
          </a:left>
          <a:right>
            <a:ln w="12700" cap="flat" cmpd="sng">
              <a:solidFill>
                <a:srgbClr val="3F4D53"/>
              </a:solidFill>
              <a:prstDash val="solid"/>
              <a:round/>
              <a:headEnd type="none" w="sm" len="sm"/>
              <a:tailEnd type="none" w="sm" len="sm"/>
            </a:ln>
          </a:right>
          <a:top>
            <a:ln w="12700" cap="flat" cmpd="sng">
              <a:solidFill>
                <a:srgbClr val="3F4D53"/>
              </a:solidFill>
              <a:prstDash val="solid"/>
              <a:round/>
              <a:headEnd type="none" w="sm" len="sm"/>
              <a:tailEnd type="none" w="sm" len="sm"/>
            </a:ln>
          </a:top>
          <a:bottom>
            <a:ln w="12700" cap="flat" cmpd="sng">
              <a:solidFill>
                <a:srgbClr val="3F4D53"/>
              </a:solidFill>
              <a:prstDash val="solid"/>
              <a:round/>
              <a:headEnd type="none" w="sm" len="sm"/>
              <a:tailEnd type="none" w="sm" len="sm"/>
            </a:ln>
          </a:bottom>
          <a:insideH>
            <a:ln w="12700" cap="flat" cmpd="sng">
              <a:solidFill>
                <a:srgbClr val="3F4D53"/>
              </a:solidFill>
              <a:prstDash val="solid"/>
              <a:round/>
              <a:headEnd type="none" w="sm" len="sm"/>
              <a:tailEnd type="none" w="sm" len="sm"/>
            </a:ln>
          </a:insideH>
          <a:insideV>
            <a:ln w="12700" cap="flat" cmpd="sng">
              <a:solidFill>
                <a:srgbClr val="3F4D53"/>
              </a:solidFill>
              <a:prstDash val="solid"/>
              <a:round/>
              <a:headEnd type="none" w="sm" len="sm"/>
              <a:tailEnd type="none" w="sm" len="sm"/>
            </a:ln>
          </a:insideV>
        </a:tcBdr>
        <a:fill>
          <a:solidFill>
            <a:srgbClr val="FFFFFF">
              <a:alpha val="0"/>
            </a:srgbClr>
          </a:solidFill>
        </a:fill>
      </a:tcStyle>
    </a:wholeTbl>
    <a:band1H>
      <a:tcTxStyle/>
      <a:tcStyle>
        <a:tcBdr/>
        <a:fill>
          <a:solidFill>
            <a:srgbClr val="3F4D53">
              <a:alpha val="20000"/>
            </a:srgbClr>
          </a:solidFill>
        </a:fill>
      </a:tcStyle>
    </a:band1H>
    <a:band2H>
      <a:tcTxStyle/>
      <a:tcStyle>
        <a:tcBdr/>
      </a:tcStyle>
    </a:band2H>
    <a:band1V>
      <a:tcTxStyle/>
      <a:tcStyle>
        <a:tcBdr/>
        <a:fill>
          <a:solidFill>
            <a:srgbClr val="3F4D53">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rgbClr val="3F4D5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rgbClr val="3F4D5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018"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574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00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956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91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972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94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81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14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415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489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3b94125c18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3b94125c18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3b94125c18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b94125c18_0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b94125c18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13b94125c18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19" name="Google Shape;19;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20" name="Google Shape;20;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76" name="Google Shape;76;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77" name="Google Shape;77;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82" name="Google Shape;82;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83" name="Google Shape;83;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84"/>
        <p:cNvGrpSpPr/>
        <p:nvPr/>
      </p:nvGrpSpPr>
      <p:grpSpPr>
        <a:xfrm>
          <a:off x="0" y="0"/>
          <a:ext cx="0" cy="0"/>
          <a:chOff x="0" y="0"/>
          <a:chExt cx="0" cy="0"/>
        </a:xfrm>
      </p:grpSpPr>
      <p:sp>
        <p:nvSpPr>
          <p:cNvPr id="85" name="Google Shape;85;g13b94125c18_0_6321"/>
          <p:cNvSpPr txBox="1">
            <a:spLocks noGrp="1"/>
          </p:cNvSpPr>
          <p:nvPr>
            <p:ph type="title"/>
          </p:nvPr>
        </p:nvSpPr>
        <p:spPr>
          <a:xfrm>
            <a:off x="158725" y="1080369"/>
            <a:ext cx="1320300" cy="722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3600"/>
            </a:lvl1pPr>
            <a:lvl2pPr lvl="1" algn="r" rtl="0">
              <a:lnSpc>
                <a:spcPct val="100000"/>
              </a:lnSpc>
              <a:spcBef>
                <a:spcPts val="0"/>
              </a:spcBef>
              <a:spcAft>
                <a:spcPts val="0"/>
              </a:spcAft>
              <a:buSzPts val="12000"/>
              <a:buNone/>
              <a:defRPr sz="12000"/>
            </a:lvl2pPr>
            <a:lvl3pPr lvl="2" algn="r" rtl="0">
              <a:lnSpc>
                <a:spcPct val="100000"/>
              </a:lnSpc>
              <a:spcBef>
                <a:spcPts val="0"/>
              </a:spcBef>
              <a:spcAft>
                <a:spcPts val="0"/>
              </a:spcAft>
              <a:buSzPts val="12000"/>
              <a:buNone/>
              <a:defRPr sz="12000"/>
            </a:lvl3pPr>
            <a:lvl4pPr lvl="3" algn="r" rtl="0">
              <a:lnSpc>
                <a:spcPct val="100000"/>
              </a:lnSpc>
              <a:spcBef>
                <a:spcPts val="0"/>
              </a:spcBef>
              <a:spcAft>
                <a:spcPts val="0"/>
              </a:spcAft>
              <a:buSzPts val="12000"/>
              <a:buNone/>
              <a:defRPr sz="12000"/>
            </a:lvl4pPr>
            <a:lvl5pPr lvl="4" algn="r" rtl="0">
              <a:lnSpc>
                <a:spcPct val="100000"/>
              </a:lnSpc>
              <a:spcBef>
                <a:spcPts val="0"/>
              </a:spcBef>
              <a:spcAft>
                <a:spcPts val="0"/>
              </a:spcAft>
              <a:buSzPts val="12000"/>
              <a:buNone/>
              <a:defRPr sz="12000"/>
            </a:lvl5pPr>
            <a:lvl6pPr lvl="5" algn="r" rtl="0">
              <a:lnSpc>
                <a:spcPct val="100000"/>
              </a:lnSpc>
              <a:spcBef>
                <a:spcPts val="0"/>
              </a:spcBef>
              <a:spcAft>
                <a:spcPts val="0"/>
              </a:spcAft>
              <a:buSzPts val="12000"/>
              <a:buNone/>
              <a:defRPr sz="12000"/>
            </a:lvl6pPr>
            <a:lvl7pPr lvl="6" algn="r" rtl="0">
              <a:lnSpc>
                <a:spcPct val="100000"/>
              </a:lnSpc>
              <a:spcBef>
                <a:spcPts val="0"/>
              </a:spcBef>
              <a:spcAft>
                <a:spcPts val="0"/>
              </a:spcAft>
              <a:buSzPts val="12000"/>
              <a:buNone/>
              <a:defRPr sz="12000"/>
            </a:lvl7pPr>
            <a:lvl8pPr lvl="7" algn="r" rtl="0">
              <a:lnSpc>
                <a:spcPct val="100000"/>
              </a:lnSpc>
              <a:spcBef>
                <a:spcPts val="0"/>
              </a:spcBef>
              <a:spcAft>
                <a:spcPts val="0"/>
              </a:spcAft>
              <a:buSzPts val="12000"/>
              <a:buNone/>
              <a:defRPr sz="12000"/>
            </a:lvl8pPr>
            <a:lvl9pPr lvl="8" algn="r" rtl="0">
              <a:lnSpc>
                <a:spcPct val="100000"/>
              </a:lnSpc>
              <a:spcBef>
                <a:spcPts val="0"/>
              </a:spcBef>
              <a:spcAft>
                <a:spcPts val="0"/>
              </a:spcAft>
              <a:buSzPts val="12000"/>
              <a:buNone/>
              <a:defRPr sz="12000"/>
            </a:lvl9pPr>
          </a:lstStyle>
          <a:p>
            <a:endParaRPr/>
          </a:p>
        </p:txBody>
      </p:sp>
      <p:sp>
        <p:nvSpPr>
          <p:cNvPr id="86" name="Google Shape;86;g13b94125c18_0_6321"/>
          <p:cNvSpPr txBox="1">
            <a:spLocks noGrp="1"/>
          </p:cNvSpPr>
          <p:nvPr>
            <p:ph type="title" idx="2"/>
          </p:nvPr>
        </p:nvSpPr>
        <p:spPr>
          <a:xfrm>
            <a:off x="1642650" y="847740"/>
            <a:ext cx="2808000" cy="550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87" name="Google Shape;87;g13b94125c18_0_6321"/>
          <p:cNvSpPr txBox="1">
            <a:spLocks noGrp="1"/>
          </p:cNvSpPr>
          <p:nvPr>
            <p:ph type="subTitle" idx="1"/>
          </p:nvPr>
        </p:nvSpPr>
        <p:spPr>
          <a:xfrm>
            <a:off x="1642650" y="1292360"/>
            <a:ext cx="2464800" cy="722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g13b94125c18_0_6321"/>
          <p:cNvSpPr txBox="1">
            <a:spLocks noGrp="1"/>
          </p:cNvSpPr>
          <p:nvPr>
            <p:ph type="title" idx="3"/>
          </p:nvPr>
        </p:nvSpPr>
        <p:spPr>
          <a:xfrm>
            <a:off x="158725" y="2551803"/>
            <a:ext cx="1320300" cy="722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3600"/>
            </a:lvl1pPr>
            <a:lvl2pPr lvl="1" algn="r" rtl="0">
              <a:lnSpc>
                <a:spcPct val="100000"/>
              </a:lnSpc>
              <a:spcBef>
                <a:spcPts val="0"/>
              </a:spcBef>
              <a:spcAft>
                <a:spcPts val="0"/>
              </a:spcAft>
              <a:buSzPts val="12000"/>
              <a:buNone/>
              <a:defRPr sz="12000"/>
            </a:lvl2pPr>
            <a:lvl3pPr lvl="2" algn="r" rtl="0">
              <a:lnSpc>
                <a:spcPct val="100000"/>
              </a:lnSpc>
              <a:spcBef>
                <a:spcPts val="0"/>
              </a:spcBef>
              <a:spcAft>
                <a:spcPts val="0"/>
              </a:spcAft>
              <a:buSzPts val="12000"/>
              <a:buNone/>
              <a:defRPr sz="12000"/>
            </a:lvl3pPr>
            <a:lvl4pPr lvl="3" algn="r" rtl="0">
              <a:lnSpc>
                <a:spcPct val="100000"/>
              </a:lnSpc>
              <a:spcBef>
                <a:spcPts val="0"/>
              </a:spcBef>
              <a:spcAft>
                <a:spcPts val="0"/>
              </a:spcAft>
              <a:buSzPts val="12000"/>
              <a:buNone/>
              <a:defRPr sz="12000"/>
            </a:lvl4pPr>
            <a:lvl5pPr lvl="4" algn="r" rtl="0">
              <a:lnSpc>
                <a:spcPct val="100000"/>
              </a:lnSpc>
              <a:spcBef>
                <a:spcPts val="0"/>
              </a:spcBef>
              <a:spcAft>
                <a:spcPts val="0"/>
              </a:spcAft>
              <a:buSzPts val="12000"/>
              <a:buNone/>
              <a:defRPr sz="12000"/>
            </a:lvl5pPr>
            <a:lvl6pPr lvl="5" algn="r" rtl="0">
              <a:lnSpc>
                <a:spcPct val="100000"/>
              </a:lnSpc>
              <a:spcBef>
                <a:spcPts val="0"/>
              </a:spcBef>
              <a:spcAft>
                <a:spcPts val="0"/>
              </a:spcAft>
              <a:buSzPts val="12000"/>
              <a:buNone/>
              <a:defRPr sz="12000"/>
            </a:lvl6pPr>
            <a:lvl7pPr lvl="6" algn="r" rtl="0">
              <a:lnSpc>
                <a:spcPct val="100000"/>
              </a:lnSpc>
              <a:spcBef>
                <a:spcPts val="0"/>
              </a:spcBef>
              <a:spcAft>
                <a:spcPts val="0"/>
              </a:spcAft>
              <a:buSzPts val="12000"/>
              <a:buNone/>
              <a:defRPr sz="12000"/>
            </a:lvl7pPr>
            <a:lvl8pPr lvl="7" algn="r" rtl="0">
              <a:lnSpc>
                <a:spcPct val="100000"/>
              </a:lnSpc>
              <a:spcBef>
                <a:spcPts val="0"/>
              </a:spcBef>
              <a:spcAft>
                <a:spcPts val="0"/>
              </a:spcAft>
              <a:buSzPts val="12000"/>
              <a:buNone/>
              <a:defRPr sz="12000"/>
            </a:lvl8pPr>
            <a:lvl9pPr lvl="8" algn="r" rtl="0">
              <a:lnSpc>
                <a:spcPct val="100000"/>
              </a:lnSpc>
              <a:spcBef>
                <a:spcPts val="0"/>
              </a:spcBef>
              <a:spcAft>
                <a:spcPts val="0"/>
              </a:spcAft>
              <a:buSzPts val="12000"/>
              <a:buNone/>
              <a:defRPr sz="12000"/>
            </a:lvl9pPr>
          </a:lstStyle>
          <a:p>
            <a:endParaRPr/>
          </a:p>
        </p:txBody>
      </p:sp>
      <p:sp>
        <p:nvSpPr>
          <p:cNvPr id="89" name="Google Shape;89;g13b94125c18_0_6321"/>
          <p:cNvSpPr txBox="1">
            <a:spLocks noGrp="1"/>
          </p:cNvSpPr>
          <p:nvPr>
            <p:ph type="title" idx="4"/>
          </p:nvPr>
        </p:nvSpPr>
        <p:spPr>
          <a:xfrm>
            <a:off x="1642650" y="2319172"/>
            <a:ext cx="2808000" cy="550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90" name="Google Shape;90;g13b94125c18_0_6321"/>
          <p:cNvSpPr txBox="1">
            <a:spLocks noGrp="1"/>
          </p:cNvSpPr>
          <p:nvPr>
            <p:ph type="subTitle" idx="5"/>
          </p:nvPr>
        </p:nvSpPr>
        <p:spPr>
          <a:xfrm>
            <a:off x="1642650" y="2763793"/>
            <a:ext cx="2464800" cy="722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1" name="Google Shape;91;g13b94125c18_0_6321"/>
          <p:cNvSpPr txBox="1">
            <a:spLocks noGrp="1"/>
          </p:cNvSpPr>
          <p:nvPr>
            <p:ph type="title" idx="6"/>
          </p:nvPr>
        </p:nvSpPr>
        <p:spPr>
          <a:xfrm>
            <a:off x="158725" y="4023236"/>
            <a:ext cx="1320300" cy="722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3600"/>
            </a:lvl1pPr>
            <a:lvl2pPr lvl="1" algn="r" rtl="0">
              <a:lnSpc>
                <a:spcPct val="100000"/>
              </a:lnSpc>
              <a:spcBef>
                <a:spcPts val="0"/>
              </a:spcBef>
              <a:spcAft>
                <a:spcPts val="0"/>
              </a:spcAft>
              <a:buSzPts val="12000"/>
              <a:buNone/>
              <a:defRPr sz="12000"/>
            </a:lvl2pPr>
            <a:lvl3pPr lvl="2" algn="r" rtl="0">
              <a:lnSpc>
                <a:spcPct val="100000"/>
              </a:lnSpc>
              <a:spcBef>
                <a:spcPts val="0"/>
              </a:spcBef>
              <a:spcAft>
                <a:spcPts val="0"/>
              </a:spcAft>
              <a:buSzPts val="12000"/>
              <a:buNone/>
              <a:defRPr sz="12000"/>
            </a:lvl3pPr>
            <a:lvl4pPr lvl="3" algn="r" rtl="0">
              <a:lnSpc>
                <a:spcPct val="100000"/>
              </a:lnSpc>
              <a:spcBef>
                <a:spcPts val="0"/>
              </a:spcBef>
              <a:spcAft>
                <a:spcPts val="0"/>
              </a:spcAft>
              <a:buSzPts val="12000"/>
              <a:buNone/>
              <a:defRPr sz="12000"/>
            </a:lvl4pPr>
            <a:lvl5pPr lvl="4" algn="r" rtl="0">
              <a:lnSpc>
                <a:spcPct val="100000"/>
              </a:lnSpc>
              <a:spcBef>
                <a:spcPts val="0"/>
              </a:spcBef>
              <a:spcAft>
                <a:spcPts val="0"/>
              </a:spcAft>
              <a:buSzPts val="12000"/>
              <a:buNone/>
              <a:defRPr sz="12000"/>
            </a:lvl5pPr>
            <a:lvl6pPr lvl="5" algn="r" rtl="0">
              <a:lnSpc>
                <a:spcPct val="100000"/>
              </a:lnSpc>
              <a:spcBef>
                <a:spcPts val="0"/>
              </a:spcBef>
              <a:spcAft>
                <a:spcPts val="0"/>
              </a:spcAft>
              <a:buSzPts val="12000"/>
              <a:buNone/>
              <a:defRPr sz="12000"/>
            </a:lvl6pPr>
            <a:lvl7pPr lvl="6" algn="r" rtl="0">
              <a:lnSpc>
                <a:spcPct val="100000"/>
              </a:lnSpc>
              <a:spcBef>
                <a:spcPts val="0"/>
              </a:spcBef>
              <a:spcAft>
                <a:spcPts val="0"/>
              </a:spcAft>
              <a:buSzPts val="12000"/>
              <a:buNone/>
              <a:defRPr sz="12000"/>
            </a:lvl7pPr>
            <a:lvl8pPr lvl="7" algn="r" rtl="0">
              <a:lnSpc>
                <a:spcPct val="100000"/>
              </a:lnSpc>
              <a:spcBef>
                <a:spcPts val="0"/>
              </a:spcBef>
              <a:spcAft>
                <a:spcPts val="0"/>
              </a:spcAft>
              <a:buSzPts val="12000"/>
              <a:buNone/>
              <a:defRPr sz="12000"/>
            </a:lvl8pPr>
            <a:lvl9pPr lvl="8" algn="r" rtl="0">
              <a:lnSpc>
                <a:spcPct val="100000"/>
              </a:lnSpc>
              <a:spcBef>
                <a:spcPts val="0"/>
              </a:spcBef>
              <a:spcAft>
                <a:spcPts val="0"/>
              </a:spcAft>
              <a:buSzPts val="12000"/>
              <a:buNone/>
              <a:defRPr sz="12000"/>
            </a:lvl9pPr>
          </a:lstStyle>
          <a:p>
            <a:endParaRPr/>
          </a:p>
        </p:txBody>
      </p:sp>
      <p:sp>
        <p:nvSpPr>
          <p:cNvPr id="92" name="Google Shape;92;g13b94125c18_0_6321"/>
          <p:cNvSpPr txBox="1">
            <a:spLocks noGrp="1"/>
          </p:cNvSpPr>
          <p:nvPr>
            <p:ph type="title" idx="7"/>
          </p:nvPr>
        </p:nvSpPr>
        <p:spPr>
          <a:xfrm>
            <a:off x="1642650" y="3790607"/>
            <a:ext cx="2808000" cy="550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93" name="Google Shape;93;g13b94125c18_0_6321"/>
          <p:cNvSpPr txBox="1">
            <a:spLocks noGrp="1"/>
          </p:cNvSpPr>
          <p:nvPr>
            <p:ph type="subTitle" idx="8"/>
          </p:nvPr>
        </p:nvSpPr>
        <p:spPr>
          <a:xfrm>
            <a:off x="1642650" y="4235227"/>
            <a:ext cx="2464800" cy="722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 name="Google Shape;94;g13b94125c18_0_6321"/>
          <p:cNvSpPr txBox="1">
            <a:spLocks noGrp="1"/>
          </p:cNvSpPr>
          <p:nvPr>
            <p:ph type="title" idx="9"/>
          </p:nvPr>
        </p:nvSpPr>
        <p:spPr>
          <a:xfrm>
            <a:off x="4614421" y="2101524"/>
            <a:ext cx="1320300" cy="722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3600"/>
            </a:lvl1pPr>
            <a:lvl2pPr lvl="1" algn="r" rtl="0">
              <a:lnSpc>
                <a:spcPct val="100000"/>
              </a:lnSpc>
              <a:spcBef>
                <a:spcPts val="0"/>
              </a:spcBef>
              <a:spcAft>
                <a:spcPts val="0"/>
              </a:spcAft>
              <a:buSzPts val="12000"/>
              <a:buNone/>
              <a:defRPr sz="12000"/>
            </a:lvl2pPr>
            <a:lvl3pPr lvl="2" algn="r" rtl="0">
              <a:lnSpc>
                <a:spcPct val="100000"/>
              </a:lnSpc>
              <a:spcBef>
                <a:spcPts val="0"/>
              </a:spcBef>
              <a:spcAft>
                <a:spcPts val="0"/>
              </a:spcAft>
              <a:buSzPts val="12000"/>
              <a:buNone/>
              <a:defRPr sz="12000"/>
            </a:lvl3pPr>
            <a:lvl4pPr lvl="3" algn="r" rtl="0">
              <a:lnSpc>
                <a:spcPct val="100000"/>
              </a:lnSpc>
              <a:spcBef>
                <a:spcPts val="0"/>
              </a:spcBef>
              <a:spcAft>
                <a:spcPts val="0"/>
              </a:spcAft>
              <a:buSzPts val="12000"/>
              <a:buNone/>
              <a:defRPr sz="12000"/>
            </a:lvl4pPr>
            <a:lvl5pPr lvl="4" algn="r" rtl="0">
              <a:lnSpc>
                <a:spcPct val="100000"/>
              </a:lnSpc>
              <a:spcBef>
                <a:spcPts val="0"/>
              </a:spcBef>
              <a:spcAft>
                <a:spcPts val="0"/>
              </a:spcAft>
              <a:buSzPts val="12000"/>
              <a:buNone/>
              <a:defRPr sz="12000"/>
            </a:lvl5pPr>
            <a:lvl6pPr lvl="5" algn="r" rtl="0">
              <a:lnSpc>
                <a:spcPct val="100000"/>
              </a:lnSpc>
              <a:spcBef>
                <a:spcPts val="0"/>
              </a:spcBef>
              <a:spcAft>
                <a:spcPts val="0"/>
              </a:spcAft>
              <a:buSzPts val="12000"/>
              <a:buNone/>
              <a:defRPr sz="12000"/>
            </a:lvl6pPr>
            <a:lvl7pPr lvl="6" algn="r" rtl="0">
              <a:lnSpc>
                <a:spcPct val="100000"/>
              </a:lnSpc>
              <a:spcBef>
                <a:spcPts val="0"/>
              </a:spcBef>
              <a:spcAft>
                <a:spcPts val="0"/>
              </a:spcAft>
              <a:buSzPts val="12000"/>
              <a:buNone/>
              <a:defRPr sz="12000"/>
            </a:lvl7pPr>
            <a:lvl8pPr lvl="7" algn="r" rtl="0">
              <a:lnSpc>
                <a:spcPct val="100000"/>
              </a:lnSpc>
              <a:spcBef>
                <a:spcPts val="0"/>
              </a:spcBef>
              <a:spcAft>
                <a:spcPts val="0"/>
              </a:spcAft>
              <a:buSzPts val="12000"/>
              <a:buNone/>
              <a:defRPr sz="12000"/>
            </a:lvl8pPr>
            <a:lvl9pPr lvl="8" algn="r" rtl="0">
              <a:lnSpc>
                <a:spcPct val="100000"/>
              </a:lnSpc>
              <a:spcBef>
                <a:spcPts val="0"/>
              </a:spcBef>
              <a:spcAft>
                <a:spcPts val="0"/>
              </a:spcAft>
              <a:buSzPts val="12000"/>
              <a:buNone/>
              <a:defRPr sz="12000"/>
            </a:lvl9pPr>
          </a:lstStyle>
          <a:p>
            <a:endParaRPr/>
          </a:p>
        </p:txBody>
      </p:sp>
      <p:sp>
        <p:nvSpPr>
          <p:cNvPr id="95" name="Google Shape;95;g13b94125c18_0_6321"/>
          <p:cNvSpPr txBox="1">
            <a:spLocks noGrp="1"/>
          </p:cNvSpPr>
          <p:nvPr>
            <p:ph type="title" idx="13"/>
          </p:nvPr>
        </p:nvSpPr>
        <p:spPr>
          <a:xfrm>
            <a:off x="6098346" y="1868893"/>
            <a:ext cx="2808000" cy="550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96" name="Google Shape;96;g13b94125c18_0_6321"/>
          <p:cNvSpPr txBox="1">
            <a:spLocks noGrp="1"/>
          </p:cNvSpPr>
          <p:nvPr>
            <p:ph type="subTitle" idx="14"/>
          </p:nvPr>
        </p:nvSpPr>
        <p:spPr>
          <a:xfrm>
            <a:off x="6098346" y="2313515"/>
            <a:ext cx="2464800" cy="722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g13b94125c18_0_6321"/>
          <p:cNvSpPr txBox="1">
            <a:spLocks noGrp="1"/>
          </p:cNvSpPr>
          <p:nvPr>
            <p:ph type="title" idx="15"/>
          </p:nvPr>
        </p:nvSpPr>
        <p:spPr>
          <a:xfrm>
            <a:off x="4614421" y="3572957"/>
            <a:ext cx="1320300" cy="722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3600"/>
            </a:lvl1pPr>
            <a:lvl2pPr lvl="1" algn="r" rtl="0">
              <a:lnSpc>
                <a:spcPct val="100000"/>
              </a:lnSpc>
              <a:spcBef>
                <a:spcPts val="0"/>
              </a:spcBef>
              <a:spcAft>
                <a:spcPts val="0"/>
              </a:spcAft>
              <a:buSzPts val="12000"/>
              <a:buNone/>
              <a:defRPr sz="12000"/>
            </a:lvl2pPr>
            <a:lvl3pPr lvl="2" algn="r" rtl="0">
              <a:lnSpc>
                <a:spcPct val="100000"/>
              </a:lnSpc>
              <a:spcBef>
                <a:spcPts val="0"/>
              </a:spcBef>
              <a:spcAft>
                <a:spcPts val="0"/>
              </a:spcAft>
              <a:buSzPts val="12000"/>
              <a:buNone/>
              <a:defRPr sz="12000"/>
            </a:lvl3pPr>
            <a:lvl4pPr lvl="3" algn="r" rtl="0">
              <a:lnSpc>
                <a:spcPct val="100000"/>
              </a:lnSpc>
              <a:spcBef>
                <a:spcPts val="0"/>
              </a:spcBef>
              <a:spcAft>
                <a:spcPts val="0"/>
              </a:spcAft>
              <a:buSzPts val="12000"/>
              <a:buNone/>
              <a:defRPr sz="12000"/>
            </a:lvl4pPr>
            <a:lvl5pPr lvl="4" algn="r" rtl="0">
              <a:lnSpc>
                <a:spcPct val="100000"/>
              </a:lnSpc>
              <a:spcBef>
                <a:spcPts val="0"/>
              </a:spcBef>
              <a:spcAft>
                <a:spcPts val="0"/>
              </a:spcAft>
              <a:buSzPts val="12000"/>
              <a:buNone/>
              <a:defRPr sz="12000"/>
            </a:lvl5pPr>
            <a:lvl6pPr lvl="5" algn="r" rtl="0">
              <a:lnSpc>
                <a:spcPct val="100000"/>
              </a:lnSpc>
              <a:spcBef>
                <a:spcPts val="0"/>
              </a:spcBef>
              <a:spcAft>
                <a:spcPts val="0"/>
              </a:spcAft>
              <a:buSzPts val="12000"/>
              <a:buNone/>
              <a:defRPr sz="12000"/>
            </a:lvl6pPr>
            <a:lvl7pPr lvl="6" algn="r" rtl="0">
              <a:lnSpc>
                <a:spcPct val="100000"/>
              </a:lnSpc>
              <a:spcBef>
                <a:spcPts val="0"/>
              </a:spcBef>
              <a:spcAft>
                <a:spcPts val="0"/>
              </a:spcAft>
              <a:buSzPts val="12000"/>
              <a:buNone/>
              <a:defRPr sz="12000"/>
            </a:lvl7pPr>
            <a:lvl8pPr lvl="7" algn="r" rtl="0">
              <a:lnSpc>
                <a:spcPct val="100000"/>
              </a:lnSpc>
              <a:spcBef>
                <a:spcPts val="0"/>
              </a:spcBef>
              <a:spcAft>
                <a:spcPts val="0"/>
              </a:spcAft>
              <a:buSzPts val="12000"/>
              <a:buNone/>
              <a:defRPr sz="12000"/>
            </a:lvl8pPr>
            <a:lvl9pPr lvl="8" algn="r" rtl="0">
              <a:lnSpc>
                <a:spcPct val="100000"/>
              </a:lnSpc>
              <a:spcBef>
                <a:spcPts val="0"/>
              </a:spcBef>
              <a:spcAft>
                <a:spcPts val="0"/>
              </a:spcAft>
              <a:buSzPts val="12000"/>
              <a:buNone/>
              <a:defRPr sz="12000"/>
            </a:lvl9pPr>
          </a:lstStyle>
          <a:p>
            <a:endParaRPr/>
          </a:p>
        </p:txBody>
      </p:sp>
      <p:sp>
        <p:nvSpPr>
          <p:cNvPr id="98" name="Google Shape;98;g13b94125c18_0_6321"/>
          <p:cNvSpPr txBox="1">
            <a:spLocks noGrp="1"/>
          </p:cNvSpPr>
          <p:nvPr>
            <p:ph type="title" idx="16"/>
          </p:nvPr>
        </p:nvSpPr>
        <p:spPr>
          <a:xfrm>
            <a:off x="6098346" y="3340327"/>
            <a:ext cx="2808000" cy="550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99" name="Google Shape;99;g13b94125c18_0_6321"/>
          <p:cNvSpPr txBox="1">
            <a:spLocks noGrp="1"/>
          </p:cNvSpPr>
          <p:nvPr>
            <p:ph type="subTitle" idx="17"/>
          </p:nvPr>
        </p:nvSpPr>
        <p:spPr>
          <a:xfrm>
            <a:off x="6098346" y="3784948"/>
            <a:ext cx="2464800" cy="722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g13b94125c18_0_6321"/>
          <p:cNvSpPr txBox="1">
            <a:spLocks noGrp="1"/>
          </p:cNvSpPr>
          <p:nvPr>
            <p:ph type="title" idx="18"/>
          </p:nvPr>
        </p:nvSpPr>
        <p:spPr>
          <a:xfrm>
            <a:off x="4614421" y="5044391"/>
            <a:ext cx="1320300" cy="722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3600"/>
            </a:lvl1pPr>
            <a:lvl2pPr lvl="1" algn="r" rtl="0">
              <a:lnSpc>
                <a:spcPct val="100000"/>
              </a:lnSpc>
              <a:spcBef>
                <a:spcPts val="0"/>
              </a:spcBef>
              <a:spcAft>
                <a:spcPts val="0"/>
              </a:spcAft>
              <a:buSzPts val="12000"/>
              <a:buNone/>
              <a:defRPr sz="12000"/>
            </a:lvl2pPr>
            <a:lvl3pPr lvl="2" algn="r" rtl="0">
              <a:lnSpc>
                <a:spcPct val="100000"/>
              </a:lnSpc>
              <a:spcBef>
                <a:spcPts val="0"/>
              </a:spcBef>
              <a:spcAft>
                <a:spcPts val="0"/>
              </a:spcAft>
              <a:buSzPts val="12000"/>
              <a:buNone/>
              <a:defRPr sz="12000"/>
            </a:lvl3pPr>
            <a:lvl4pPr lvl="3" algn="r" rtl="0">
              <a:lnSpc>
                <a:spcPct val="100000"/>
              </a:lnSpc>
              <a:spcBef>
                <a:spcPts val="0"/>
              </a:spcBef>
              <a:spcAft>
                <a:spcPts val="0"/>
              </a:spcAft>
              <a:buSzPts val="12000"/>
              <a:buNone/>
              <a:defRPr sz="12000"/>
            </a:lvl4pPr>
            <a:lvl5pPr lvl="4" algn="r" rtl="0">
              <a:lnSpc>
                <a:spcPct val="100000"/>
              </a:lnSpc>
              <a:spcBef>
                <a:spcPts val="0"/>
              </a:spcBef>
              <a:spcAft>
                <a:spcPts val="0"/>
              </a:spcAft>
              <a:buSzPts val="12000"/>
              <a:buNone/>
              <a:defRPr sz="12000"/>
            </a:lvl5pPr>
            <a:lvl6pPr lvl="5" algn="r" rtl="0">
              <a:lnSpc>
                <a:spcPct val="100000"/>
              </a:lnSpc>
              <a:spcBef>
                <a:spcPts val="0"/>
              </a:spcBef>
              <a:spcAft>
                <a:spcPts val="0"/>
              </a:spcAft>
              <a:buSzPts val="12000"/>
              <a:buNone/>
              <a:defRPr sz="12000"/>
            </a:lvl6pPr>
            <a:lvl7pPr lvl="6" algn="r" rtl="0">
              <a:lnSpc>
                <a:spcPct val="100000"/>
              </a:lnSpc>
              <a:spcBef>
                <a:spcPts val="0"/>
              </a:spcBef>
              <a:spcAft>
                <a:spcPts val="0"/>
              </a:spcAft>
              <a:buSzPts val="12000"/>
              <a:buNone/>
              <a:defRPr sz="12000"/>
            </a:lvl7pPr>
            <a:lvl8pPr lvl="7" algn="r" rtl="0">
              <a:lnSpc>
                <a:spcPct val="100000"/>
              </a:lnSpc>
              <a:spcBef>
                <a:spcPts val="0"/>
              </a:spcBef>
              <a:spcAft>
                <a:spcPts val="0"/>
              </a:spcAft>
              <a:buSzPts val="12000"/>
              <a:buNone/>
              <a:defRPr sz="12000"/>
            </a:lvl8pPr>
            <a:lvl9pPr lvl="8" algn="r" rtl="0">
              <a:lnSpc>
                <a:spcPct val="100000"/>
              </a:lnSpc>
              <a:spcBef>
                <a:spcPts val="0"/>
              </a:spcBef>
              <a:spcAft>
                <a:spcPts val="0"/>
              </a:spcAft>
              <a:buSzPts val="12000"/>
              <a:buNone/>
              <a:defRPr sz="12000"/>
            </a:lvl9pPr>
          </a:lstStyle>
          <a:p>
            <a:endParaRPr/>
          </a:p>
        </p:txBody>
      </p:sp>
      <p:sp>
        <p:nvSpPr>
          <p:cNvPr id="101" name="Google Shape;101;g13b94125c18_0_6321"/>
          <p:cNvSpPr txBox="1">
            <a:spLocks noGrp="1"/>
          </p:cNvSpPr>
          <p:nvPr>
            <p:ph type="title" idx="19"/>
          </p:nvPr>
        </p:nvSpPr>
        <p:spPr>
          <a:xfrm>
            <a:off x="6098346" y="4811760"/>
            <a:ext cx="2808000" cy="550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102" name="Google Shape;102;g13b94125c18_0_6321"/>
          <p:cNvSpPr txBox="1">
            <a:spLocks noGrp="1"/>
          </p:cNvSpPr>
          <p:nvPr>
            <p:ph type="subTitle" idx="20"/>
          </p:nvPr>
        </p:nvSpPr>
        <p:spPr>
          <a:xfrm>
            <a:off x="6098346" y="5256381"/>
            <a:ext cx="2464800" cy="7221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25" name="Google Shape;25;p13"/>
          <p:cNvSpPr txBox="1">
            <a:spLocks noGrp="1"/>
          </p:cNvSpPr>
          <p:nvPr>
            <p:ph type="ftr" idx="11"/>
          </p:nvPr>
        </p:nvSpPr>
        <p:spPr>
          <a:xfrm>
            <a:off x="3028950" y="6433924"/>
            <a:ext cx="3086100" cy="28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26" name="Google Shape;26;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0" name="Google Shape;30;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31" name="Google Shape;31;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32" name="Google Shape;32;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38" name="Google Shape;38;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39" name="Google Shape;39;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1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1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47" name="Google Shape;47;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48" name="Google Shape;48;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52" name="Google Shape;52;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53" name="Google Shape;53;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56" name="Google Shape;56;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57" name="Google Shape;57;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1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63" name="Google Shape;63;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64" name="Google Shape;64;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3887391" y="987426"/>
            <a:ext cx="4629150" cy="4873625"/>
          </a:xfrm>
          <a:prstGeom prst="rect">
            <a:avLst/>
          </a:prstGeom>
          <a:noFill/>
          <a:ln>
            <a:noFill/>
          </a:ln>
        </p:spPr>
      </p:sp>
      <p:sp>
        <p:nvSpPr>
          <p:cNvPr id="68" name="Google Shape;68;p2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29/07/2022</a:t>
            </a:r>
            <a:endParaRPr/>
          </a:p>
        </p:txBody>
      </p:sp>
      <p:sp>
        <p:nvSpPr>
          <p:cNvPr id="70" name="Google Shape;70;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INT 200 : ANALYZE AND VISUALIZE SWIGGY FOOD DELIVERY FOR DIFFERENT CUISINES</a:t>
            </a:r>
            <a:endParaRPr/>
          </a:p>
        </p:txBody>
      </p:sp>
      <p:sp>
        <p:nvSpPr>
          <p:cNvPr id="71" name="Google Shape;71;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29/07/2022</a:t>
            </a:r>
            <a:endParaRPr/>
          </a:p>
        </p:txBody>
      </p:sp>
      <p:sp>
        <p:nvSpPr>
          <p:cNvPr id="13" name="Google Shape;13;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INT 200 : ANALYZE AND VISUALIZE SWIGGY FOOD DELIVERY FOR DIFFERENT CUISINES</a:t>
            </a:r>
            <a:endParaRPr/>
          </a:p>
        </p:txBody>
      </p:sp>
      <p:sp>
        <p:nvSpPr>
          <p:cNvPr id="14" name="Google Shape;14;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ublication/348880558_An_Analysis_of_Online_Food_Ordering_Applications_in_India_Zomato_and_Swigg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analyticsvidhya.com/blog/2021/10/end-to-end-predictive-analysis-on-zomato/" TargetMode="External"/><Relationship Id="rId4" Type="http://schemas.openxmlformats.org/officeDocument/2006/relationships/hyperlink" Target="http://ijrar.com/upload_issue/ijrar_issue_20542895.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bytes.swiggy.com/the-swiggy-delivery-challenge-part-one-6a2abb4f82f6" TargetMode="External"/><Relationship Id="rId2" Type="http://schemas.openxmlformats.org/officeDocument/2006/relationships/hyperlink" Target="https://github.com/GloriaChen0715/Food-Delivery-Time-Prediction" TargetMode="External"/><Relationship Id="rId1" Type="http://schemas.openxmlformats.org/officeDocument/2006/relationships/slideLayout" Target="../slideLayouts/slideLayout2.xml"/><Relationship Id="rId4" Type="http://schemas.openxmlformats.org/officeDocument/2006/relationships/hyperlink" Target="https://github.com/chiragsamal/Predict-Food-Delivery-Time"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p:nvPr/>
        </p:nvSpPr>
        <p:spPr>
          <a:xfrm>
            <a:off x="195749" y="337686"/>
            <a:ext cx="8752500" cy="9027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A50021"/>
              </a:buClr>
              <a:buSzPts val="3600"/>
              <a:buFont typeface="Arial"/>
              <a:buNone/>
            </a:pPr>
            <a:r>
              <a:rPr lang="en-US" sz="2800" b="1" dirty="0">
                <a:solidFill>
                  <a:schemeClr val="tx1"/>
                </a:solidFill>
                <a:latin typeface="Times New Roman" panose="02020603050405020304" pitchFamily="18" charset="0"/>
                <a:cs typeface="Times New Roman" panose="02020603050405020304" pitchFamily="18" charset="0"/>
              </a:rPr>
              <a:t>ANALYZE AND VISUALIZE SWIGGY FOOD DELIVERY TIME FOR DIFFERENT CUISINES</a:t>
            </a:r>
            <a:endParaRPr sz="1100" dirty="0">
              <a:solidFill>
                <a:schemeClr val="tx1"/>
              </a:solidFill>
              <a:latin typeface="Times New Roman" panose="02020603050405020304" pitchFamily="18" charset="0"/>
              <a:cs typeface="Times New Roman" panose="02020603050405020304" pitchFamily="18" charset="0"/>
            </a:endParaRPr>
          </a:p>
        </p:txBody>
      </p:sp>
      <p:sp>
        <p:nvSpPr>
          <p:cNvPr id="108" name="Google Shape;108;p1"/>
          <p:cNvSpPr txBox="1"/>
          <p:nvPr/>
        </p:nvSpPr>
        <p:spPr>
          <a:xfrm>
            <a:off x="673472" y="3420978"/>
            <a:ext cx="430787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tx1"/>
                </a:solidFill>
                <a:latin typeface="Times New Roman" panose="02020603050405020304" pitchFamily="18" charset="0"/>
                <a:cs typeface="Times New Roman" panose="02020603050405020304" pitchFamily="18" charset="0"/>
                <a:sym typeface="Arial"/>
              </a:rPr>
              <a:t>TEAM MEMBERS</a:t>
            </a:r>
            <a:endParaRPr lang="en-US" dirty="0">
              <a:solidFill>
                <a:schemeClr val="tx1"/>
              </a:solidFill>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AutoNum type="arabicPeriod"/>
            </a:pPr>
            <a:r>
              <a:rPr lang="en-US" sz="1800" b="1" dirty="0">
                <a:solidFill>
                  <a:schemeClr val="tx1"/>
                </a:solidFill>
                <a:latin typeface="Times New Roman" panose="02020603050405020304" pitchFamily="18" charset="0"/>
                <a:cs typeface="Times New Roman" panose="02020603050405020304" pitchFamily="18" charset="0"/>
                <a:sym typeface="Arial" panose="020B0604020202020204"/>
              </a:rPr>
              <a:t>Ruthvika Muchala(E0121036)</a:t>
            </a:r>
          </a:p>
        </p:txBody>
      </p:sp>
      <p:sp>
        <p:nvSpPr>
          <p:cNvPr id="109" name="Google Shape;109;p1"/>
          <p:cNvSpPr txBox="1"/>
          <p:nvPr/>
        </p:nvSpPr>
        <p:spPr>
          <a:xfrm>
            <a:off x="6115783" y="3372225"/>
            <a:ext cx="2210349"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Times New Roman" panose="02020603050405020304" pitchFamily="18" charset="0"/>
                <a:cs typeface="Times New Roman" panose="02020603050405020304" pitchFamily="18" charset="0"/>
                <a:sym typeface="Arial"/>
              </a:rPr>
              <a:t>PROJECT GUIDE </a:t>
            </a:r>
            <a:endParaRPr lang="en-US" dirty="0">
              <a:solidFill>
                <a:schemeClr val="tx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800" b="1" dirty="0">
                <a:solidFill>
                  <a:schemeClr val="tx1"/>
                </a:solidFill>
                <a:latin typeface="Times New Roman" panose="02020603050405020304" pitchFamily="18" charset="0"/>
                <a:cs typeface="Times New Roman" panose="02020603050405020304" pitchFamily="18" charset="0"/>
                <a:sym typeface="Arial"/>
              </a:rPr>
              <a:t>    Prof. Santhiya </a:t>
            </a:r>
            <a:endParaRPr dirty="0">
              <a:solidFill>
                <a:schemeClr val="tx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p>
        </p:txBody>
      </p:sp>
      <p:sp>
        <p:nvSpPr>
          <p:cNvPr id="110" name="Google Shape;110;p1"/>
          <p:cNvSpPr txBox="1"/>
          <p:nvPr/>
        </p:nvSpPr>
        <p:spPr>
          <a:xfrm>
            <a:off x="3191120" y="1517568"/>
            <a:ext cx="3800587" cy="40006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sym typeface="Arial"/>
              </a:rPr>
              <a:t>INT 200  INTERNSHIP </a:t>
            </a:r>
            <a:endParaRPr dirty="0">
              <a:latin typeface="Times New Roman" panose="02020603050405020304" pitchFamily="18" charset="0"/>
              <a:cs typeface="Times New Roman" panose="02020603050405020304" pitchFamily="18" charset="0"/>
            </a:endParaRPr>
          </a:p>
        </p:txBody>
      </p:sp>
      <p:sp>
        <p:nvSpPr>
          <p:cNvPr id="111" name="Google Shape;111;p1"/>
          <p:cNvSpPr txBox="1"/>
          <p:nvPr/>
        </p:nvSpPr>
        <p:spPr>
          <a:xfrm>
            <a:off x="3379724" y="2088614"/>
            <a:ext cx="238455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tx1"/>
                </a:solidFill>
                <a:latin typeface="Times New Roman" panose="02020603050405020304" pitchFamily="18" charset="0"/>
                <a:cs typeface="Times New Roman" panose="02020603050405020304" pitchFamily="18" charset="0"/>
              </a:rPr>
              <a:t>FINAL REVIEW</a:t>
            </a:r>
            <a:endParaRPr dirty="0">
              <a:solidFill>
                <a:schemeClr val="tx1"/>
              </a:solidFill>
              <a:latin typeface="Times New Roman" panose="02020603050405020304" pitchFamily="18" charset="0"/>
              <a:cs typeface="Times New Roman" panose="02020603050405020304" pitchFamily="18" charset="0"/>
            </a:endParaRPr>
          </a:p>
        </p:txBody>
      </p:sp>
      <p:pic>
        <p:nvPicPr>
          <p:cNvPr id="112" name="Google Shape;112;p1"/>
          <p:cNvPicPr preferRelativeResize="0"/>
          <p:nvPr/>
        </p:nvPicPr>
        <p:blipFill rotWithShape="1">
          <a:blip r:embed="rId3">
            <a:alphaModFix/>
          </a:blip>
          <a:srcRect/>
          <a:stretch/>
        </p:blipFill>
        <p:spPr>
          <a:xfrm>
            <a:off x="673472" y="5315696"/>
            <a:ext cx="7797055" cy="12027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F5D78-6A3E-97BA-AE8C-B2C5EB75698C}"/>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1B56C360-BC52-4539-63AE-4BCB76965E9F}"/>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8DA3B2CD-1005-D7FD-299C-5D44B025A1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aphicFrame>
        <p:nvGraphicFramePr>
          <p:cNvPr id="5" name="Table 4">
            <a:extLst>
              <a:ext uri="{FF2B5EF4-FFF2-40B4-BE49-F238E27FC236}">
                <a16:creationId xmlns:a16="http://schemas.microsoft.com/office/drawing/2014/main" id="{756B4F2C-8F4A-0649-C397-0114C18DB3C5}"/>
              </a:ext>
            </a:extLst>
          </p:cNvPr>
          <p:cNvGraphicFramePr>
            <a:graphicFrameLocks noGrp="1"/>
          </p:cNvGraphicFramePr>
          <p:nvPr>
            <p:extLst>
              <p:ext uri="{D42A27DB-BD31-4B8C-83A1-F6EECF244321}">
                <p14:modId xmlns:p14="http://schemas.microsoft.com/office/powerpoint/2010/main" val="1993370846"/>
              </p:ext>
            </p:extLst>
          </p:nvPr>
        </p:nvGraphicFramePr>
        <p:xfrm>
          <a:off x="1119265" y="772159"/>
          <a:ext cx="6855502" cy="3155264"/>
        </p:xfrm>
        <a:graphic>
          <a:graphicData uri="http://schemas.openxmlformats.org/drawingml/2006/table">
            <a:tbl>
              <a:tblPr firstRow="1" bandRow="1">
                <a:tableStyleId>{9D7B26C5-4107-4FEC-AEDC-1716B250A1EF}</a:tableStyleId>
              </a:tblPr>
              <a:tblGrid>
                <a:gridCol w="3427751">
                  <a:extLst>
                    <a:ext uri="{9D8B030D-6E8A-4147-A177-3AD203B41FA5}">
                      <a16:colId xmlns:a16="http://schemas.microsoft.com/office/drawing/2014/main" val="3418448715"/>
                    </a:ext>
                  </a:extLst>
                </a:gridCol>
                <a:gridCol w="3427751">
                  <a:extLst>
                    <a:ext uri="{9D8B030D-6E8A-4147-A177-3AD203B41FA5}">
                      <a16:colId xmlns:a16="http://schemas.microsoft.com/office/drawing/2014/main" val="242067254"/>
                    </a:ext>
                  </a:extLst>
                </a:gridCol>
              </a:tblGrid>
              <a:tr h="440410">
                <a:tc>
                  <a:txBody>
                    <a:bodyPr/>
                    <a:lstStyle/>
                    <a:p>
                      <a:pPr algn="ctr"/>
                      <a:r>
                        <a:rPr lang="en-IN" dirty="0"/>
                        <a:t>COLUMN NAME</a:t>
                      </a:r>
                    </a:p>
                  </a:txBody>
                  <a:tcPr/>
                </a:tc>
                <a:tc>
                  <a:txBody>
                    <a:bodyPr/>
                    <a:lstStyle/>
                    <a:p>
                      <a:pPr algn="ctr"/>
                      <a:r>
                        <a:rPr lang="en-IN" dirty="0"/>
                        <a:t>DESCRIPTON</a:t>
                      </a:r>
                    </a:p>
                  </a:txBody>
                  <a:tcPr/>
                </a:tc>
                <a:extLst>
                  <a:ext uri="{0D108BD9-81ED-4DB2-BD59-A6C34878D82A}">
                    <a16:rowId xmlns:a16="http://schemas.microsoft.com/office/drawing/2014/main" val="64753144"/>
                  </a:ext>
                </a:extLst>
              </a:tr>
              <a:tr h="615367">
                <a:tc>
                  <a:txBody>
                    <a:bodyPr/>
                    <a:lstStyle/>
                    <a:p>
                      <a:r>
                        <a:rPr lang="en-IN" dirty="0"/>
                        <a:t>Delivery Time</a:t>
                      </a:r>
                    </a:p>
                  </a:txBody>
                  <a:tcPr/>
                </a:tc>
                <a:tc>
                  <a:txBody>
                    <a:bodyPr/>
                    <a:lstStyle/>
                    <a:p>
                      <a:r>
                        <a:rPr lang="en-IN" dirty="0"/>
                        <a:t>The time at which the order was delivered.</a:t>
                      </a:r>
                    </a:p>
                  </a:txBody>
                  <a:tcPr/>
                </a:tc>
                <a:extLst>
                  <a:ext uri="{0D108BD9-81ED-4DB2-BD59-A6C34878D82A}">
                    <a16:rowId xmlns:a16="http://schemas.microsoft.com/office/drawing/2014/main" val="1683892456"/>
                  </a:ext>
                </a:extLst>
              </a:tr>
              <a:tr h="615367">
                <a:tc>
                  <a:txBody>
                    <a:bodyPr/>
                    <a:lstStyle/>
                    <a:p>
                      <a:r>
                        <a:rPr lang="en-IN" dirty="0"/>
                        <a:t>Estimated Time (in mins)</a:t>
                      </a:r>
                    </a:p>
                  </a:txBody>
                  <a:tcPr/>
                </a:tc>
                <a:tc>
                  <a:txBody>
                    <a:bodyPr/>
                    <a:lstStyle/>
                    <a:p>
                      <a:r>
                        <a:rPr lang="en-IN" dirty="0"/>
                        <a:t>The time estimated by the app at which the order will be delivered.</a:t>
                      </a:r>
                    </a:p>
                  </a:txBody>
                  <a:tcPr/>
                </a:tc>
                <a:extLst>
                  <a:ext uri="{0D108BD9-81ED-4DB2-BD59-A6C34878D82A}">
                    <a16:rowId xmlns:a16="http://schemas.microsoft.com/office/drawing/2014/main" val="4017377252"/>
                  </a:ext>
                </a:extLst>
              </a:tr>
              <a:tr h="868753">
                <a:tc>
                  <a:txBody>
                    <a:bodyPr/>
                    <a:lstStyle/>
                    <a:p>
                      <a:r>
                        <a:rPr lang="en-IN" dirty="0"/>
                        <a:t>Rating</a:t>
                      </a:r>
                    </a:p>
                  </a:txBody>
                  <a:tcPr/>
                </a:tc>
                <a:tc>
                  <a:txBody>
                    <a:bodyPr/>
                    <a:lstStyle/>
                    <a:p>
                      <a:r>
                        <a:rPr lang="en-IN" dirty="0"/>
                        <a:t>The rating out of 5 given by the customer about the items they ordered.</a:t>
                      </a:r>
                    </a:p>
                  </a:txBody>
                  <a:tcPr/>
                </a:tc>
                <a:extLst>
                  <a:ext uri="{0D108BD9-81ED-4DB2-BD59-A6C34878D82A}">
                    <a16:rowId xmlns:a16="http://schemas.microsoft.com/office/drawing/2014/main" val="4078692888"/>
                  </a:ext>
                </a:extLst>
              </a:tr>
              <a:tr h="615367">
                <a:tc>
                  <a:txBody>
                    <a:bodyPr/>
                    <a:lstStyle/>
                    <a:p>
                      <a:r>
                        <a:rPr lang="en-IN" dirty="0"/>
                        <a:t>Reviews</a:t>
                      </a:r>
                    </a:p>
                  </a:txBody>
                  <a:tcPr/>
                </a:tc>
                <a:tc>
                  <a:txBody>
                    <a:bodyPr/>
                    <a:lstStyle/>
                    <a:p>
                      <a:r>
                        <a:rPr lang="en-IN" dirty="0"/>
                        <a:t>The review and criticism for the items ordered.</a:t>
                      </a:r>
                    </a:p>
                  </a:txBody>
                  <a:tcPr/>
                </a:tc>
                <a:extLst>
                  <a:ext uri="{0D108BD9-81ED-4DB2-BD59-A6C34878D82A}">
                    <a16:rowId xmlns:a16="http://schemas.microsoft.com/office/drawing/2014/main" val="3540064811"/>
                  </a:ext>
                </a:extLst>
              </a:tr>
            </a:tbl>
          </a:graphicData>
        </a:graphic>
      </p:graphicFrame>
    </p:spTree>
    <p:extLst>
      <p:ext uri="{BB962C8B-B14F-4D97-AF65-F5344CB8AC3E}">
        <p14:creationId xmlns:p14="http://schemas.microsoft.com/office/powerpoint/2010/main" val="2304516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13b94125c18_0_37"/>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162" name="Google Shape;162;g13b94125c18_0_37" descr="Graphical user interface, text, application&#10;&#10;Description automatically generated"/>
          <p:cNvPicPr preferRelativeResize="0"/>
          <p:nvPr/>
        </p:nvPicPr>
        <p:blipFill rotWithShape="1">
          <a:blip r:embed="rId3">
            <a:alphaModFix/>
          </a:blip>
          <a:srcRect t="10965" b="6709"/>
          <a:stretch/>
        </p:blipFill>
        <p:spPr>
          <a:xfrm>
            <a:off x="771727" y="1185323"/>
            <a:ext cx="2959376" cy="5042150"/>
          </a:xfrm>
          <a:prstGeom prst="rect">
            <a:avLst/>
          </a:prstGeom>
          <a:noFill/>
          <a:ln>
            <a:noFill/>
          </a:ln>
        </p:spPr>
      </p:pic>
      <p:pic>
        <p:nvPicPr>
          <p:cNvPr id="163" name="Google Shape;163;g13b94125c18_0_37" descr="Graphical user interface, application, Teams&#10;&#10;Description automatically generated"/>
          <p:cNvPicPr preferRelativeResize="0"/>
          <p:nvPr/>
        </p:nvPicPr>
        <p:blipFill rotWithShape="1">
          <a:blip r:embed="rId4">
            <a:alphaModFix/>
          </a:blip>
          <a:srcRect t="3428" b="29988"/>
          <a:stretch/>
        </p:blipFill>
        <p:spPr>
          <a:xfrm>
            <a:off x="4739174" y="1314198"/>
            <a:ext cx="3407675" cy="4913275"/>
          </a:xfrm>
          <a:prstGeom prst="rect">
            <a:avLst/>
          </a:prstGeom>
          <a:noFill/>
          <a:ln>
            <a:noFill/>
          </a:ln>
        </p:spPr>
      </p:pic>
      <p:sp>
        <p:nvSpPr>
          <p:cNvPr id="164" name="Google Shape;164;g13b94125c18_0_37"/>
          <p:cNvSpPr txBox="1">
            <a:spLocks noGrp="1"/>
          </p:cNvSpPr>
          <p:nvPr>
            <p:ph type="title" idx="4294967295"/>
          </p:nvPr>
        </p:nvSpPr>
        <p:spPr>
          <a:xfrm>
            <a:off x="1530450" y="237858"/>
            <a:ext cx="6083100" cy="578100"/>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SAMPLE DATA</a:t>
            </a:r>
            <a:endParaRPr lang="en-US" dirty="0"/>
          </a:p>
        </p:txBody>
      </p:sp>
      <p:sp>
        <p:nvSpPr>
          <p:cNvPr id="2" name="Date Placeholder 1">
            <a:extLst>
              <a:ext uri="{FF2B5EF4-FFF2-40B4-BE49-F238E27FC236}">
                <a16:creationId xmlns:a16="http://schemas.microsoft.com/office/drawing/2014/main" id="{C7132416-8C78-68C6-E68B-1B168AC3A08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F6CB3E5A-3807-D800-E839-995A3148072A}"/>
              </a:ext>
            </a:extLst>
          </p:cNvPr>
          <p:cNvSpPr>
            <a:spLocks noGrp="1"/>
          </p:cNvSpPr>
          <p:nvPr>
            <p:ph type="ftr" idx="11"/>
          </p:nvPr>
        </p:nvSpPr>
        <p:spPr/>
        <p:txBody>
          <a:bodyPr/>
          <a:lstStyle/>
          <a:p>
            <a:r>
              <a:rPr lang="en-US"/>
              <a:t>INT 200 : ANALYZE AND VISUALIZE SWIGGY FOOD DELIVERY FOR DIFFERENT CUISINES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70" name="Google Shape;170;p7"/>
          <p:cNvSpPr txBox="1">
            <a:spLocks noGrp="1"/>
          </p:cNvSpPr>
          <p:nvPr>
            <p:ph type="title"/>
          </p:nvPr>
        </p:nvSpPr>
        <p:spPr>
          <a:xfrm>
            <a:off x="1728747" y="269256"/>
            <a:ext cx="6083163" cy="578031"/>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DATASET COLLECTED </a:t>
            </a:r>
            <a:endParaRPr lang="en-US" dirty="0"/>
          </a:p>
        </p:txBody>
      </p:sp>
      <p:sp>
        <p:nvSpPr>
          <p:cNvPr id="2" name="Date Placeholder 1">
            <a:extLst>
              <a:ext uri="{FF2B5EF4-FFF2-40B4-BE49-F238E27FC236}">
                <a16:creationId xmlns:a16="http://schemas.microsoft.com/office/drawing/2014/main" id="{5063925A-0A49-05E8-7D8B-D5FAE0C5DE88}"/>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6D35B5C4-B1BE-04B1-C48D-1AD8910AB702}"/>
              </a:ext>
            </a:extLst>
          </p:cNvPr>
          <p:cNvSpPr>
            <a:spLocks noGrp="1"/>
          </p:cNvSpPr>
          <p:nvPr>
            <p:ph type="ftr" idx="11"/>
          </p:nvPr>
        </p:nvSpPr>
        <p:spPr/>
        <p:txBody>
          <a:bodyPr/>
          <a:lstStyle/>
          <a:p>
            <a:r>
              <a:rPr lang="en-US"/>
              <a:t>INT 200 : ANALYZE AND VISUALIZE SWIGGY FOOD DELIVERY FOR DIFFERENT CUISINES</a:t>
            </a:r>
          </a:p>
        </p:txBody>
      </p:sp>
      <p:pic>
        <p:nvPicPr>
          <p:cNvPr id="5" name="Picture 4">
            <a:extLst>
              <a:ext uri="{FF2B5EF4-FFF2-40B4-BE49-F238E27FC236}">
                <a16:creationId xmlns:a16="http://schemas.microsoft.com/office/drawing/2014/main" id="{77BE6634-F371-0081-E09A-5CBBFD7AC2CB}"/>
              </a:ext>
            </a:extLst>
          </p:cNvPr>
          <p:cNvPicPr>
            <a:picLocks noChangeAspect="1"/>
          </p:cNvPicPr>
          <p:nvPr/>
        </p:nvPicPr>
        <p:blipFill rotWithShape="1">
          <a:blip r:embed="rId3"/>
          <a:srcRect l="3278" t="32869" r="13935" b="14647"/>
          <a:stretch/>
        </p:blipFill>
        <p:spPr>
          <a:xfrm>
            <a:off x="0" y="1426652"/>
            <a:ext cx="9144000" cy="35650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4424A6-DB34-0EDD-3F05-43E5634CB541}"/>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FAA3E4EB-74D7-E1D5-27E3-42A5BCA40053}"/>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13531BC5-7B70-420F-F942-54277C31B3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59CEF6CB-E61E-3F75-BCE5-BA6C9911799D}"/>
              </a:ext>
            </a:extLst>
          </p:cNvPr>
          <p:cNvPicPr>
            <a:picLocks noChangeAspect="1"/>
          </p:cNvPicPr>
          <p:nvPr/>
        </p:nvPicPr>
        <p:blipFill rotWithShape="1">
          <a:blip r:embed="rId2"/>
          <a:srcRect l="1967" t="25872" r="24175" b="14354"/>
          <a:stretch/>
        </p:blipFill>
        <p:spPr>
          <a:xfrm>
            <a:off x="38391" y="1184222"/>
            <a:ext cx="9026855" cy="4107306"/>
          </a:xfrm>
          <a:prstGeom prst="rect">
            <a:avLst/>
          </a:prstGeom>
        </p:spPr>
      </p:pic>
    </p:spTree>
    <p:extLst>
      <p:ext uri="{BB962C8B-B14F-4D97-AF65-F5344CB8AC3E}">
        <p14:creationId xmlns:p14="http://schemas.microsoft.com/office/powerpoint/2010/main" val="152493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34BAC9-C1D8-88FC-0AD0-59CB0E03E495}"/>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B25B5C2-E3E0-4086-31F8-555FD0D61C65}"/>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FA45AAC5-9F67-895C-7DE4-2B1E8DD1CB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82EB91B6-4E2E-3B65-2C46-11E57E5F8EB7}"/>
              </a:ext>
            </a:extLst>
          </p:cNvPr>
          <p:cNvPicPr>
            <a:picLocks noChangeAspect="1"/>
          </p:cNvPicPr>
          <p:nvPr/>
        </p:nvPicPr>
        <p:blipFill rotWithShape="1">
          <a:blip r:embed="rId2"/>
          <a:srcRect l="20164" t="25872" r="24590" b="14062"/>
          <a:stretch/>
        </p:blipFill>
        <p:spPr>
          <a:xfrm>
            <a:off x="628650" y="779487"/>
            <a:ext cx="7886700" cy="4820952"/>
          </a:xfrm>
          <a:prstGeom prst="rect">
            <a:avLst/>
          </a:prstGeom>
        </p:spPr>
      </p:pic>
    </p:spTree>
    <p:extLst>
      <p:ext uri="{BB962C8B-B14F-4D97-AF65-F5344CB8AC3E}">
        <p14:creationId xmlns:p14="http://schemas.microsoft.com/office/powerpoint/2010/main" val="11960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85" name="Google Shape;185;p8"/>
          <p:cNvSpPr txBox="1">
            <a:spLocks noGrp="1"/>
          </p:cNvSpPr>
          <p:nvPr>
            <p:ph type="title"/>
          </p:nvPr>
        </p:nvSpPr>
        <p:spPr>
          <a:xfrm>
            <a:off x="157940" y="1298004"/>
            <a:ext cx="8129848" cy="931026"/>
          </a:xfrm>
          <a:prstGeom prst="rect">
            <a:avLst/>
          </a:prstGeom>
          <a:noFill/>
          <a:ln>
            <a:noFill/>
          </a:ln>
        </p:spPr>
        <p:txBody>
          <a:bodyPr spcFirstLastPara="1" wrap="square" lIns="91425" tIns="45700" rIns="91425" bIns="45700" anchor="ctr" anchorCtr="0">
            <a:noAutofit/>
          </a:bodyPr>
          <a:lstStyle/>
          <a:p>
            <a:r>
              <a:rPr lang="en-US" sz="2000" dirty="0"/>
              <a:t>1.Which place collects more taxes compared to other places from the data collected ?</a:t>
            </a: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a:extLst>
              <a:ext uri="{FF2B5EF4-FFF2-40B4-BE49-F238E27FC236}">
                <a16:creationId xmlns:a16="http://schemas.microsoft.com/office/drawing/2014/main" id="{1974C52C-EA83-4987-6E48-60C07F4947D8}"/>
              </a:ext>
            </a:extLst>
          </p:cNvPr>
          <p:cNvPicPr>
            <a:picLocks noChangeAspect="1"/>
          </p:cNvPicPr>
          <p:nvPr/>
        </p:nvPicPr>
        <p:blipFill>
          <a:blip r:embed="rId3"/>
          <a:stretch>
            <a:fillRect/>
          </a:stretch>
        </p:blipFill>
        <p:spPr>
          <a:xfrm>
            <a:off x="808234" y="2656970"/>
            <a:ext cx="6082908" cy="3271441"/>
          </a:xfrm>
          <a:prstGeom prst="rect">
            <a:avLst/>
          </a:prstGeom>
          <a:noFill/>
          <a:ln>
            <a:noFill/>
          </a:ln>
        </p:spPr>
      </p:pic>
      <p:sp>
        <p:nvSpPr>
          <p:cNvPr id="9" name="TextBox 8">
            <a:extLst>
              <a:ext uri="{FF2B5EF4-FFF2-40B4-BE49-F238E27FC236}">
                <a16:creationId xmlns:a16="http://schemas.microsoft.com/office/drawing/2014/main" id="{E58133A3-AF9C-66D9-423A-9583976C325E}"/>
              </a:ext>
            </a:extLst>
          </p:cNvPr>
          <p:cNvSpPr txBox="1"/>
          <p:nvPr/>
        </p:nvSpPr>
        <p:spPr>
          <a:xfrm>
            <a:off x="307571" y="638602"/>
            <a:ext cx="7315199" cy="523220"/>
          </a:xfrm>
          <a:prstGeom prst="rect">
            <a:avLst/>
          </a:prstGeom>
          <a:noFill/>
        </p:spPr>
        <p:txBody>
          <a:bodyPr wrap="square">
            <a:spAutoFit/>
          </a:bodyPr>
          <a:lstStyle/>
          <a:p>
            <a:r>
              <a:rPr lang="en-US" sz="2800" b="1" dirty="0">
                <a:solidFill>
                  <a:srgbClr val="A50021"/>
                </a:solidFill>
                <a:latin typeface="Times New Roman"/>
                <a:ea typeface="Times New Roman"/>
                <a:cs typeface="Times New Roman"/>
                <a:sym typeface="Times New Roman"/>
              </a:rPr>
              <a:t>DATA BASED QUESTIONNAIRES </a:t>
            </a:r>
            <a:endParaRPr lang="en-IN" sz="2800" dirty="0"/>
          </a:p>
        </p:txBody>
      </p:sp>
    </p:spTree>
    <p:extLst>
      <p:ext uri="{BB962C8B-B14F-4D97-AF65-F5344CB8AC3E}">
        <p14:creationId xmlns:p14="http://schemas.microsoft.com/office/powerpoint/2010/main" val="390059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2.Which cuisine got the best delivery rating ?</a:t>
            </a: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Chart&#10;&#10;Description automatically generated">
            <a:extLst>
              <a:ext uri="{FF2B5EF4-FFF2-40B4-BE49-F238E27FC236}">
                <a16:creationId xmlns:a16="http://schemas.microsoft.com/office/drawing/2014/main" id="{4BA9E52A-4C7B-AF11-1862-F6A408A23D8E}"/>
              </a:ext>
            </a:extLst>
          </p:cNvPr>
          <p:cNvPicPr>
            <a:picLocks noChangeAspect="1"/>
          </p:cNvPicPr>
          <p:nvPr/>
        </p:nvPicPr>
        <p:blipFill>
          <a:blip r:embed="rId3"/>
          <a:stretch>
            <a:fillRect/>
          </a:stretch>
        </p:blipFill>
        <p:spPr>
          <a:xfrm>
            <a:off x="739776" y="2318617"/>
            <a:ext cx="7593013" cy="3816176"/>
          </a:xfrm>
          <a:prstGeom prst="rect">
            <a:avLst/>
          </a:prstGeom>
          <a:noFill/>
          <a:ln>
            <a:noFill/>
          </a:ln>
        </p:spPr>
      </p:pic>
    </p:spTree>
    <p:extLst>
      <p:ext uri="{BB962C8B-B14F-4D97-AF65-F5344CB8AC3E}">
        <p14:creationId xmlns:p14="http://schemas.microsoft.com/office/powerpoint/2010/main" val="111280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3.In Noida which cuisine got the greatest discount on food ?​</a:t>
            </a: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Chart, bar chart&#10;&#10;Description automatically generated">
            <a:extLst>
              <a:ext uri="{FF2B5EF4-FFF2-40B4-BE49-F238E27FC236}">
                <a16:creationId xmlns:a16="http://schemas.microsoft.com/office/drawing/2014/main" id="{38F9F425-F586-13B4-ACA7-20B9C7802672}"/>
              </a:ext>
            </a:extLst>
          </p:cNvPr>
          <p:cNvPicPr>
            <a:picLocks noChangeAspect="1"/>
          </p:cNvPicPr>
          <p:nvPr/>
        </p:nvPicPr>
        <p:blipFill>
          <a:blip r:embed="rId3"/>
          <a:stretch>
            <a:fillRect/>
          </a:stretch>
        </p:blipFill>
        <p:spPr>
          <a:xfrm>
            <a:off x="1007737" y="1877221"/>
            <a:ext cx="6588777" cy="3771503"/>
          </a:xfrm>
          <a:prstGeom prst="rect">
            <a:avLst/>
          </a:prstGeom>
          <a:noFill/>
          <a:ln>
            <a:noFill/>
          </a:ln>
        </p:spPr>
      </p:pic>
    </p:spTree>
    <p:extLst>
      <p:ext uri="{BB962C8B-B14F-4D97-AF65-F5344CB8AC3E}">
        <p14:creationId xmlns:p14="http://schemas.microsoft.com/office/powerpoint/2010/main" val="3238310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latin typeface="Calibri"/>
              </a:rPr>
              <a:t>4.Which cuisine took most time to get delivered to the customer ?​</a:t>
            </a:r>
            <a:endParaRPr lang="en-US" sz="2000" dirty="0"/>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Chart, bubble chart&#10;&#10;Description automatically generated">
            <a:extLst>
              <a:ext uri="{FF2B5EF4-FFF2-40B4-BE49-F238E27FC236}">
                <a16:creationId xmlns:a16="http://schemas.microsoft.com/office/drawing/2014/main" id="{4AE5D8E5-D979-63F5-19EE-5A65794FB327}"/>
              </a:ext>
            </a:extLst>
          </p:cNvPr>
          <p:cNvPicPr>
            <a:picLocks noChangeAspect="1"/>
          </p:cNvPicPr>
          <p:nvPr/>
        </p:nvPicPr>
        <p:blipFill>
          <a:blip r:embed="rId3"/>
          <a:stretch>
            <a:fillRect/>
          </a:stretch>
        </p:blipFill>
        <p:spPr>
          <a:xfrm>
            <a:off x="902296" y="1946389"/>
            <a:ext cx="6432269" cy="3780575"/>
          </a:xfrm>
          <a:prstGeom prst="rect">
            <a:avLst/>
          </a:prstGeom>
          <a:noFill/>
          <a:ln>
            <a:noFill/>
          </a:ln>
        </p:spPr>
      </p:pic>
    </p:spTree>
    <p:extLst>
      <p:ext uri="{BB962C8B-B14F-4D97-AF65-F5344CB8AC3E}">
        <p14:creationId xmlns:p14="http://schemas.microsoft.com/office/powerpoint/2010/main" val="36090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5.Interpret the given graph and tell which place got the best delivery rating ?​</a:t>
            </a:r>
            <a:br>
              <a:rPr lang="en-US" sz="2000" dirty="0"/>
            </a:br>
            <a:endParaRPr lang="en-US" sz="1200" dirty="0"/>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Map&#10;&#10;Description automatically generated">
            <a:extLst>
              <a:ext uri="{FF2B5EF4-FFF2-40B4-BE49-F238E27FC236}">
                <a16:creationId xmlns:a16="http://schemas.microsoft.com/office/drawing/2014/main" id="{8FB2FA88-A60E-CFB8-954B-9F31D4624A05}"/>
              </a:ext>
            </a:extLst>
          </p:cNvPr>
          <p:cNvPicPr>
            <a:picLocks noChangeAspect="1"/>
          </p:cNvPicPr>
          <p:nvPr/>
        </p:nvPicPr>
        <p:blipFill>
          <a:blip r:embed="rId3"/>
          <a:stretch>
            <a:fillRect/>
          </a:stretch>
        </p:blipFill>
        <p:spPr>
          <a:xfrm>
            <a:off x="1006637" y="1853903"/>
            <a:ext cx="6892599" cy="3373495"/>
          </a:xfrm>
          <a:prstGeom prst="rect">
            <a:avLst/>
          </a:prstGeom>
          <a:noFill/>
          <a:ln>
            <a:noFill/>
          </a:ln>
        </p:spPr>
      </p:pic>
    </p:spTree>
    <p:extLst>
      <p:ext uri="{BB962C8B-B14F-4D97-AF65-F5344CB8AC3E}">
        <p14:creationId xmlns:p14="http://schemas.microsoft.com/office/powerpoint/2010/main" val="239266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8" name="Google Shape;118;p2"/>
          <p:cNvSpPr txBox="1">
            <a:spLocks noGrp="1"/>
          </p:cNvSpPr>
          <p:nvPr>
            <p:ph type="title"/>
          </p:nvPr>
        </p:nvSpPr>
        <p:spPr>
          <a:xfrm>
            <a:off x="1511990" y="293150"/>
            <a:ext cx="6083163" cy="578031"/>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INTRODUCTION</a:t>
            </a:r>
          </a:p>
        </p:txBody>
      </p:sp>
      <p:sp>
        <p:nvSpPr>
          <p:cNvPr id="119" name="Google Shape;119;p2"/>
          <p:cNvSpPr txBox="1"/>
          <p:nvPr/>
        </p:nvSpPr>
        <p:spPr>
          <a:xfrm>
            <a:off x="507819" y="929390"/>
            <a:ext cx="8091506" cy="5519913"/>
          </a:xfrm>
          <a:prstGeom prst="rect">
            <a:avLst/>
          </a:prstGeom>
          <a:noFill/>
          <a:ln>
            <a:noFill/>
          </a:ln>
        </p:spPr>
        <p:txBody>
          <a:bodyPr spcFirstLastPara="1" wrap="square" lIns="91425" tIns="91425" rIns="91425" bIns="91425" anchor="t" anchorCtr="0">
            <a:spAutoFit/>
          </a:bodyPr>
          <a:lstStyle/>
          <a:p>
            <a:pPr marL="457200" lvl="0" indent="-355600" algn="just" rtl="0">
              <a:lnSpc>
                <a:spcPct val="156250"/>
              </a:lnSpc>
              <a:spcBef>
                <a:spcPts val="0"/>
              </a:spcBef>
              <a:spcAft>
                <a:spcPts val="0"/>
              </a:spcAft>
              <a:buClr>
                <a:srgbClr val="111111"/>
              </a:buClr>
              <a:buSzPts val="2000"/>
              <a:buFont typeface="Wingdings" panose="05000000000000000000" pitchFamily="2" charset="2"/>
              <a:buChar char="q"/>
            </a:pPr>
            <a:r>
              <a:rPr lang="en-US" sz="1800" dirty="0">
                <a:solidFill>
                  <a:srgbClr val="111111"/>
                </a:solidFill>
                <a:highlight>
                  <a:srgbClr val="FFFFFF"/>
                </a:highlight>
                <a:latin typeface="Times New Roman"/>
                <a:ea typeface="Times New Roman"/>
                <a:cs typeface="Times New Roman"/>
                <a:sym typeface="Times New Roman"/>
              </a:rPr>
              <a:t>Data visualization helps  in presenting billions of data points into meaningful insights. It is a very important tool for all the data scientists to learn and understand the data in more details. </a:t>
            </a:r>
            <a:endParaRPr sz="1800" dirty="0">
              <a:solidFill>
                <a:srgbClr val="111111"/>
              </a:solidFill>
              <a:highlight>
                <a:srgbClr val="FFFFFF"/>
              </a:highlight>
              <a:latin typeface="Times New Roman"/>
              <a:ea typeface="Times New Roman"/>
              <a:cs typeface="Times New Roman"/>
              <a:sym typeface="Times New Roman"/>
            </a:endParaRPr>
          </a:p>
          <a:p>
            <a:pPr marL="457200" lvl="0" indent="-355600" algn="just" rtl="0">
              <a:lnSpc>
                <a:spcPct val="156250"/>
              </a:lnSpc>
              <a:spcBef>
                <a:spcPts val="0"/>
              </a:spcBef>
              <a:spcAft>
                <a:spcPts val="0"/>
              </a:spcAft>
              <a:buClr>
                <a:srgbClr val="111111"/>
              </a:buClr>
              <a:buSzPts val="2000"/>
              <a:buFont typeface="Wingdings" panose="05000000000000000000" pitchFamily="2" charset="2"/>
              <a:buChar char="q"/>
            </a:pPr>
            <a:r>
              <a:rPr lang="en-US" sz="1800" dirty="0">
                <a:solidFill>
                  <a:srgbClr val="111111"/>
                </a:solidFill>
                <a:highlight>
                  <a:srgbClr val="FFFFFF"/>
                </a:highlight>
                <a:latin typeface="Times New Roman"/>
                <a:ea typeface="Times New Roman"/>
                <a:cs typeface="Times New Roman"/>
                <a:sym typeface="Times New Roman"/>
              </a:rPr>
              <a:t>Visualization also helps business leaders to take important decisions for company growth and to move in the right direction. </a:t>
            </a:r>
            <a:endParaRPr sz="1800" dirty="0">
              <a:solidFill>
                <a:srgbClr val="111111"/>
              </a:solidFill>
              <a:highlight>
                <a:srgbClr val="FFFFFF"/>
              </a:highlight>
              <a:latin typeface="Times New Roman"/>
              <a:ea typeface="Times New Roman"/>
              <a:cs typeface="Times New Roman"/>
              <a:sym typeface="Times New Roman"/>
            </a:endParaRPr>
          </a:p>
          <a:p>
            <a:pPr marL="457200" lvl="0" indent="-355600" algn="just" rtl="0">
              <a:lnSpc>
                <a:spcPct val="156250"/>
              </a:lnSpc>
              <a:spcBef>
                <a:spcPts val="0"/>
              </a:spcBef>
              <a:spcAft>
                <a:spcPts val="0"/>
              </a:spcAft>
              <a:buClr>
                <a:srgbClr val="111111"/>
              </a:buClr>
              <a:buSzPts val="2000"/>
              <a:buFont typeface="Wingdings" panose="05000000000000000000" pitchFamily="2" charset="2"/>
              <a:buChar char="q"/>
            </a:pPr>
            <a:r>
              <a:rPr lang="en-US" sz="1800" dirty="0">
                <a:solidFill>
                  <a:srgbClr val="2E2E2E"/>
                </a:solidFill>
                <a:latin typeface="Times New Roman"/>
                <a:ea typeface="Times New Roman"/>
                <a:cs typeface="Times New Roman"/>
                <a:sym typeface="Times New Roman"/>
              </a:rPr>
              <a:t>Consumers are increasingly using food delivery apps (FDAs) to facilitate convenient and quick food delivery. </a:t>
            </a:r>
            <a:endParaRPr sz="1800" dirty="0">
              <a:solidFill>
                <a:srgbClr val="2E2E2E"/>
              </a:solidFill>
              <a:latin typeface="Times New Roman"/>
              <a:ea typeface="Times New Roman"/>
              <a:cs typeface="Times New Roman"/>
              <a:sym typeface="Times New Roman"/>
            </a:endParaRPr>
          </a:p>
          <a:p>
            <a:pPr marL="457200" lvl="0" indent="-355600" algn="just" rtl="0">
              <a:lnSpc>
                <a:spcPct val="156250"/>
              </a:lnSpc>
              <a:spcBef>
                <a:spcPts val="0"/>
              </a:spcBef>
              <a:spcAft>
                <a:spcPts val="0"/>
              </a:spcAft>
              <a:buClr>
                <a:srgbClr val="111111"/>
              </a:buClr>
              <a:buSzPts val="2000"/>
              <a:buFont typeface="Wingdings" panose="05000000000000000000" pitchFamily="2" charset="2"/>
              <a:buChar char="q"/>
            </a:pPr>
            <a:r>
              <a:rPr lang="en-US" sz="1800" dirty="0">
                <a:solidFill>
                  <a:srgbClr val="2E2E2E"/>
                </a:solidFill>
                <a:latin typeface="Times New Roman"/>
                <a:ea typeface="Times New Roman"/>
                <a:cs typeface="Times New Roman"/>
                <a:sym typeface="Times New Roman"/>
              </a:rPr>
              <a:t>Significant popularity that FDAs have gained in both developed and emerging countries can be attributed to reasons related to their capacity to (a) facilitate convenient and swift food delivery to customers' doorsteps and (b) provide restaurants with more opportunities to increase revenue without increasing restaurants' seating capacities</a:t>
            </a:r>
            <a:r>
              <a:rPr lang="en-US" sz="2000" dirty="0">
                <a:solidFill>
                  <a:srgbClr val="2E2E2E"/>
                </a:solidFill>
                <a:latin typeface="Times New Roman"/>
                <a:ea typeface="Times New Roman"/>
                <a:cs typeface="Times New Roman"/>
                <a:sym typeface="Times New Roman"/>
              </a:rPr>
              <a:t>.</a:t>
            </a:r>
            <a:endParaRPr sz="2000" dirty="0">
              <a:solidFill>
                <a:srgbClr val="292929"/>
              </a:solidFill>
              <a:highlight>
                <a:schemeClr val="lt1"/>
              </a:highlight>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D401BB44-A14D-07AC-FE13-3AAB225213B2}"/>
              </a:ext>
            </a:extLst>
          </p:cNvPr>
          <p:cNvSpPr>
            <a:spLocks noGrp="1"/>
          </p:cNvSpPr>
          <p:nvPr>
            <p:ph type="dt" idx="10"/>
          </p:nvPr>
        </p:nvSpPr>
        <p:spPr/>
        <p:txBody>
          <a:bodyPr/>
          <a:lstStyle/>
          <a:p>
            <a:r>
              <a:rPr lang="en-US" dirty="0"/>
              <a:t>29/07/2022</a:t>
            </a:r>
          </a:p>
        </p:txBody>
      </p:sp>
      <p:sp>
        <p:nvSpPr>
          <p:cNvPr id="3" name="Footer Placeholder 2">
            <a:extLst>
              <a:ext uri="{FF2B5EF4-FFF2-40B4-BE49-F238E27FC236}">
                <a16:creationId xmlns:a16="http://schemas.microsoft.com/office/drawing/2014/main" id="{F19C7EC5-6EB8-5468-5635-603643DDBED9}"/>
              </a:ext>
            </a:extLst>
          </p:cNvPr>
          <p:cNvSpPr>
            <a:spLocks noGrp="1"/>
          </p:cNvSpPr>
          <p:nvPr>
            <p:ph type="ftr" idx="11"/>
          </p:nvPr>
        </p:nvSpPr>
        <p:spPr/>
        <p:txBody>
          <a:bodyPr/>
          <a:lstStyle/>
          <a:p>
            <a:r>
              <a:rPr lang="en-US" dirty="0"/>
              <a:t>INT 200 : ANALYZE AND VISUALIZE SWIGGY FOOD DELIVERY FOR DIFFERENT CUISINES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6.Which is the most used mode of payment overall?</a:t>
            </a: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Chart, bubble chart&#10;&#10;Description automatically generated">
            <a:extLst>
              <a:ext uri="{FF2B5EF4-FFF2-40B4-BE49-F238E27FC236}">
                <a16:creationId xmlns:a16="http://schemas.microsoft.com/office/drawing/2014/main" id="{F6333476-F9CD-4DDB-7FBB-B63438B2A67E}"/>
              </a:ext>
            </a:extLst>
          </p:cNvPr>
          <p:cNvPicPr>
            <a:picLocks noChangeAspect="1"/>
          </p:cNvPicPr>
          <p:nvPr/>
        </p:nvPicPr>
        <p:blipFill>
          <a:blip r:embed="rId3"/>
          <a:stretch>
            <a:fillRect/>
          </a:stretch>
        </p:blipFill>
        <p:spPr>
          <a:xfrm>
            <a:off x="625774" y="1808263"/>
            <a:ext cx="7495579" cy="3614737"/>
          </a:xfrm>
          <a:prstGeom prst="rect">
            <a:avLst/>
          </a:prstGeom>
          <a:noFill/>
          <a:ln>
            <a:noFill/>
          </a:ln>
        </p:spPr>
      </p:pic>
    </p:spTree>
    <p:extLst>
      <p:ext uri="{BB962C8B-B14F-4D97-AF65-F5344CB8AC3E}">
        <p14:creationId xmlns:p14="http://schemas.microsoft.com/office/powerpoint/2010/main" val="1081968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7.Which is the cuisine in which most money was spent in Noida?​</a:t>
            </a: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8" name="Picture 7" descr="Chart, bar chart&#10;&#10;Description automatically generated">
            <a:extLst>
              <a:ext uri="{FF2B5EF4-FFF2-40B4-BE49-F238E27FC236}">
                <a16:creationId xmlns:a16="http://schemas.microsoft.com/office/drawing/2014/main" id="{FC0551B8-C744-E266-5477-9E653978BD0B}"/>
              </a:ext>
            </a:extLst>
          </p:cNvPr>
          <p:cNvPicPr>
            <a:picLocks noChangeAspect="1"/>
          </p:cNvPicPr>
          <p:nvPr/>
        </p:nvPicPr>
        <p:blipFill>
          <a:blip r:embed="rId3"/>
          <a:stretch>
            <a:fillRect/>
          </a:stretch>
        </p:blipFill>
        <p:spPr>
          <a:xfrm>
            <a:off x="838598" y="1804590"/>
            <a:ext cx="7555110" cy="3505002"/>
          </a:xfrm>
          <a:prstGeom prst="rect">
            <a:avLst/>
          </a:prstGeom>
          <a:noFill/>
          <a:ln>
            <a:noFill/>
          </a:ln>
        </p:spPr>
      </p:pic>
    </p:spTree>
    <p:extLst>
      <p:ext uri="{BB962C8B-B14F-4D97-AF65-F5344CB8AC3E}">
        <p14:creationId xmlns:p14="http://schemas.microsoft.com/office/powerpoint/2010/main" val="171493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8.Find the Customer ID(s) which ordered the largest quantity of items in the place 'Noida'?​</a:t>
            </a: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Chart, bar chart&#10;&#10;Description automatically generated">
            <a:extLst>
              <a:ext uri="{FF2B5EF4-FFF2-40B4-BE49-F238E27FC236}">
                <a16:creationId xmlns:a16="http://schemas.microsoft.com/office/drawing/2014/main" id="{C88FE28D-3D58-2A0B-F34E-A260006755E1}"/>
              </a:ext>
            </a:extLst>
          </p:cNvPr>
          <p:cNvPicPr>
            <a:picLocks noChangeAspect="1"/>
          </p:cNvPicPr>
          <p:nvPr/>
        </p:nvPicPr>
        <p:blipFill>
          <a:blip r:embed="rId3"/>
          <a:stretch>
            <a:fillRect/>
          </a:stretch>
        </p:blipFill>
        <p:spPr>
          <a:xfrm>
            <a:off x="810596" y="1792883"/>
            <a:ext cx="7487088" cy="3393480"/>
          </a:xfrm>
          <a:prstGeom prst="rect">
            <a:avLst/>
          </a:prstGeom>
          <a:noFill/>
          <a:ln>
            <a:noFill/>
          </a:ln>
        </p:spPr>
      </p:pic>
    </p:spTree>
    <p:extLst>
      <p:ext uri="{BB962C8B-B14F-4D97-AF65-F5344CB8AC3E}">
        <p14:creationId xmlns:p14="http://schemas.microsoft.com/office/powerpoint/2010/main" val="1758931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9.Which are the restaurants with highest food rating compared to other restaurants in Noida?​</a:t>
            </a:r>
            <a:endParaRPr lang="en-US" sz="2000" dirty="0">
              <a:cs typeface="Calibri"/>
            </a:endParaRP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Chart, scatter chart&#10;&#10;Description automatically generated">
            <a:extLst>
              <a:ext uri="{FF2B5EF4-FFF2-40B4-BE49-F238E27FC236}">
                <a16:creationId xmlns:a16="http://schemas.microsoft.com/office/drawing/2014/main" id="{E1727588-DF1B-2679-CF2D-B6789AC6FB6F}"/>
              </a:ext>
            </a:extLst>
          </p:cNvPr>
          <p:cNvPicPr>
            <a:picLocks noChangeAspect="1"/>
          </p:cNvPicPr>
          <p:nvPr/>
        </p:nvPicPr>
        <p:blipFill>
          <a:blip r:embed="rId3"/>
          <a:stretch>
            <a:fillRect/>
          </a:stretch>
        </p:blipFill>
        <p:spPr>
          <a:xfrm>
            <a:off x="753322" y="1759148"/>
            <a:ext cx="7274216" cy="3471863"/>
          </a:xfrm>
          <a:prstGeom prst="rect">
            <a:avLst/>
          </a:prstGeom>
          <a:noFill/>
          <a:ln>
            <a:noFill/>
          </a:ln>
        </p:spPr>
      </p:pic>
    </p:spTree>
    <p:extLst>
      <p:ext uri="{BB962C8B-B14F-4D97-AF65-F5344CB8AC3E}">
        <p14:creationId xmlns:p14="http://schemas.microsoft.com/office/powerpoint/2010/main" val="77098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r>
              <a:rPr lang="en-US" sz="2000" dirty="0"/>
              <a:t>10.Which is the most used mode of payment in Noida?</a:t>
            </a:r>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7" name="Picture 4" descr="Chart, bubble chart&#10;&#10;Description automatically generated">
            <a:extLst>
              <a:ext uri="{FF2B5EF4-FFF2-40B4-BE49-F238E27FC236}">
                <a16:creationId xmlns:a16="http://schemas.microsoft.com/office/drawing/2014/main" id="{878F0523-007D-F859-D750-A09B7E2FE375}"/>
              </a:ext>
            </a:extLst>
          </p:cNvPr>
          <p:cNvPicPr>
            <a:picLocks noChangeAspect="1"/>
          </p:cNvPicPr>
          <p:nvPr/>
        </p:nvPicPr>
        <p:blipFill>
          <a:blip r:embed="rId3"/>
          <a:stretch>
            <a:fillRect/>
          </a:stretch>
        </p:blipFill>
        <p:spPr>
          <a:xfrm>
            <a:off x="757314" y="1780976"/>
            <a:ext cx="7225553" cy="3494684"/>
          </a:xfrm>
          <a:prstGeom prst="rect">
            <a:avLst/>
          </a:prstGeom>
          <a:noFill/>
          <a:ln>
            <a:noFill/>
          </a:ln>
        </p:spPr>
      </p:pic>
    </p:spTree>
    <p:extLst>
      <p:ext uri="{BB962C8B-B14F-4D97-AF65-F5344CB8AC3E}">
        <p14:creationId xmlns:p14="http://schemas.microsoft.com/office/powerpoint/2010/main" val="31000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185" name="Google Shape;185;p8"/>
          <p:cNvSpPr txBox="1">
            <a:spLocks noGrp="1"/>
          </p:cNvSpPr>
          <p:nvPr>
            <p:ph type="title"/>
          </p:nvPr>
        </p:nvSpPr>
        <p:spPr>
          <a:xfrm>
            <a:off x="141316" y="846126"/>
            <a:ext cx="8129848" cy="931026"/>
          </a:xfrm>
          <a:prstGeom prst="rect">
            <a:avLst/>
          </a:prstGeom>
          <a:noFill/>
          <a:ln>
            <a:noFill/>
          </a:ln>
        </p:spPr>
        <p:txBody>
          <a:bodyPr spcFirstLastPara="1" wrap="square" lIns="91425" tIns="45700" rIns="91425" bIns="45700" anchor="ctr" anchorCtr="0">
            <a:noAutofit/>
          </a:bodyPr>
          <a:lstStyle/>
          <a:p>
            <a:pPr algn="ctr">
              <a:lnSpc>
                <a:spcPct val="50000"/>
              </a:lnSpc>
              <a:buClr>
                <a:srgbClr val="A50021"/>
              </a:buClr>
              <a:buSzPts val="2800"/>
            </a:pPr>
            <a:r>
              <a:rPr lang="en-US" sz="2000" dirty="0">
                <a:solidFill>
                  <a:schemeClr val="tx1"/>
                </a:solidFill>
                <a:latin typeface="Times New Roman"/>
                <a:ea typeface="Times New Roman"/>
                <a:cs typeface="Times New Roman"/>
                <a:sym typeface="Times New Roman"/>
              </a:rPr>
              <a:t>11.Which is the cuisine in which most money was spent in the place ‘Noida’?</a:t>
            </a:r>
            <a:br>
              <a:rPr lang="en-US" sz="2800" dirty="0">
                <a:solidFill>
                  <a:schemeClr val="tx1"/>
                </a:solidFill>
                <a:latin typeface="Times New Roman"/>
                <a:ea typeface="Times New Roman"/>
                <a:cs typeface="Times New Roman"/>
                <a:sym typeface="Times New Roman"/>
              </a:rPr>
            </a:br>
            <a:r>
              <a:rPr lang="en-US" sz="2800" b="1" dirty="0">
                <a:solidFill>
                  <a:srgbClr val="A50021"/>
                </a:solidFill>
                <a:latin typeface="Times New Roman"/>
                <a:ea typeface="Times New Roman"/>
                <a:cs typeface="Times New Roman"/>
                <a:sym typeface="Times New Roman"/>
              </a:rPr>
              <a:t> </a:t>
            </a:r>
            <a:br>
              <a:rPr lang="en-US" sz="2800" b="1" dirty="0">
                <a:solidFill>
                  <a:srgbClr val="A50021"/>
                </a:solidFill>
                <a:latin typeface="Times New Roman"/>
                <a:ea typeface="Times New Roman"/>
                <a:cs typeface="Times New Roman"/>
                <a:sym typeface="Times New Roman"/>
              </a:rPr>
            </a:br>
            <a:endParaRPr dirty="0"/>
          </a:p>
        </p:txBody>
      </p:sp>
      <p:sp>
        <p:nvSpPr>
          <p:cNvPr id="2" name="Date Placeholder 1">
            <a:extLst>
              <a:ext uri="{FF2B5EF4-FFF2-40B4-BE49-F238E27FC236}">
                <a16:creationId xmlns:a16="http://schemas.microsoft.com/office/drawing/2014/main" id="{2E88F931-5FA6-DDFF-790F-86026B188E0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5185D9-910F-0255-BCD2-03D02DC76B94}"/>
              </a:ext>
            </a:extLst>
          </p:cNvPr>
          <p:cNvSpPr>
            <a:spLocks noGrp="1"/>
          </p:cNvSpPr>
          <p:nvPr>
            <p:ph type="ftr" idx="11"/>
          </p:nvPr>
        </p:nvSpPr>
        <p:spPr/>
        <p:txBody>
          <a:bodyPr/>
          <a:lstStyle/>
          <a:p>
            <a:r>
              <a:rPr lang="en-US"/>
              <a:t>INT 200 : ANALYZE AND VISUALIZE SWIGGY FOOD DELIVERY FOR DIFFERENT CUISINES</a:t>
            </a:r>
          </a:p>
        </p:txBody>
      </p:sp>
      <p:pic>
        <p:nvPicPr>
          <p:cNvPr id="5" name="Picture 4">
            <a:extLst>
              <a:ext uri="{FF2B5EF4-FFF2-40B4-BE49-F238E27FC236}">
                <a16:creationId xmlns:a16="http://schemas.microsoft.com/office/drawing/2014/main" id="{770B0EB7-7527-48E3-E175-E6BCE1876B06}"/>
              </a:ext>
            </a:extLst>
          </p:cNvPr>
          <p:cNvPicPr>
            <a:picLocks noChangeAspect="1"/>
          </p:cNvPicPr>
          <p:nvPr/>
        </p:nvPicPr>
        <p:blipFill rotWithShape="1">
          <a:blip r:embed="rId3"/>
          <a:srcRect l="27706" t="10801" r="5250" b="41663"/>
          <a:stretch/>
        </p:blipFill>
        <p:spPr>
          <a:xfrm>
            <a:off x="282633" y="1354975"/>
            <a:ext cx="8437418" cy="419138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9CBC8-7245-868D-8273-7A41B4EFF44C}"/>
              </a:ext>
            </a:extLst>
          </p:cNvPr>
          <p:cNvSpPr>
            <a:spLocks noGrp="1"/>
          </p:cNvSpPr>
          <p:nvPr>
            <p:ph type="title"/>
          </p:nvPr>
        </p:nvSpPr>
        <p:spPr>
          <a:xfrm>
            <a:off x="257695" y="294196"/>
            <a:ext cx="8886305" cy="562721"/>
          </a:xfrm>
        </p:spPr>
        <p:txBody>
          <a:bodyPr>
            <a:normAutofit fontScale="90000"/>
          </a:bodyPr>
          <a:lstStyle/>
          <a:p>
            <a:br>
              <a:rPr lang="en-US" sz="3600" b="1" dirty="0">
                <a:solidFill>
                  <a:srgbClr val="A50021"/>
                </a:solidFill>
                <a:latin typeface="Times New Roman"/>
                <a:ea typeface="Times New Roman"/>
                <a:cs typeface="Times New Roman"/>
                <a:sym typeface="Times New Roman"/>
              </a:rPr>
            </a:br>
            <a:br>
              <a:rPr lang="en-US" sz="3600" b="1" dirty="0">
                <a:solidFill>
                  <a:srgbClr val="A50021"/>
                </a:solidFill>
                <a:latin typeface="Times New Roman"/>
                <a:ea typeface="Times New Roman"/>
                <a:cs typeface="Times New Roman"/>
                <a:sym typeface="Times New Roman"/>
              </a:rPr>
            </a:br>
            <a:r>
              <a:rPr lang="en-US" sz="2200" b="1" dirty="0">
                <a:solidFill>
                  <a:schemeClr val="tx1"/>
                </a:solidFill>
                <a:latin typeface="Times New Roman"/>
                <a:ea typeface="Times New Roman"/>
                <a:cs typeface="Times New Roman"/>
                <a:sym typeface="Times New Roman"/>
              </a:rPr>
              <a:t>12.</a:t>
            </a:r>
            <a:r>
              <a:rPr lang="en-US" sz="2200" dirty="0">
                <a:solidFill>
                  <a:schemeClr val="tx1"/>
                </a:solidFill>
                <a:latin typeface="Times New Roman"/>
                <a:ea typeface="Times New Roman"/>
                <a:cs typeface="Times New Roman"/>
                <a:sym typeface="Times New Roman"/>
              </a:rPr>
              <a:t>From which state in India were the most orders placed?</a:t>
            </a:r>
            <a:br>
              <a:rPr lang="en-US" sz="3600" dirty="0">
                <a:solidFill>
                  <a:schemeClr val="tx1"/>
                </a:solidFill>
                <a:latin typeface="Times New Roman"/>
                <a:ea typeface="Times New Roman"/>
                <a:cs typeface="Times New Roman"/>
                <a:sym typeface="Times New Roman"/>
              </a:rPr>
            </a:br>
            <a:endParaRPr lang="en-IN" dirty="0"/>
          </a:p>
        </p:txBody>
      </p:sp>
      <p:sp>
        <p:nvSpPr>
          <p:cNvPr id="3" name="Date Placeholder 2">
            <a:extLst>
              <a:ext uri="{FF2B5EF4-FFF2-40B4-BE49-F238E27FC236}">
                <a16:creationId xmlns:a16="http://schemas.microsoft.com/office/drawing/2014/main" id="{011BF952-15B9-742F-3787-2F6DABBF7C90}"/>
              </a:ext>
            </a:extLst>
          </p:cNvPr>
          <p:cNvSpPr>
            <a:spLocks noGrp="1"/>
          </p:cNvSpPr>
          <p:nvPr>
            <p:ph type="dt" idx="10"/>
          </p:nvPr>
        </p:nvSpPr>
        <p:spPr/>
        <p:txBody>
          <a:bodyPr/>
          <a:lstStyle/>
          <a:p>
            <a:r>
              <a:rPr lang="en-US"/>
              <a:t>29/07/2022</a:t>
            </a:r>
          </a:p>
        </p:txBody>
      </p:sp>
      <p:sp>
        <p:nvSpPr>
          <p:cNvPr id="4" name="Footer Placeholder 3">
            <a:extLst>
              <a:ext uri="{FF2B5EF4-FFF2-40B4-BE49-F238E27FC236}">
                <a16:creationId xmlns:a16="http://schemas.microsoft.com/office/drawing/2014/main" id="{72EE03B4-FA02-08BA-05A6-402A0CB8B89E}"/>
              </a:ext>
            </a:extLst>
          </p:cNvPr>
          <p:cNvSpPr>
            <a:spLocks noGrp="1"/>
          </p:cNvSpPr>
          <p:nvPr>
            <p:ph type="ftr" idx="11"/>
          </p:nvPr>
        </p:nvSpPr>
        <p:spPr/>
        <p:txBody>
          <a:bodyPr/>
          <a:lstStyle/>
          <a:p>
            <a:r>
              <a:rPr lang="en-US"/>
              <a:t>INT 200 : ANALYZE AND VISUALIZE SWIGGY FOOD DELIVERY FOR DIFFERENT CUISINES</a:t>
            </a:r>
          </a:p>
        </p:txBody>
      </p:sp>
      <p:sp>
        <p:nvSpPr>
          <p:cNvPr id="5" name="Slide Number Placeholder 4">
            <a:extLst>
              <a:ext uri="{FF2B5EF4-FFF2-40B4-BE49-F238E27FC236}">
                <a16:creationId xmlns:a16="http://schemas.microsoft.com/office/drawing/2014/main" id="{94265CBC-C54B-FA37-5408-5C88CE6CDA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7" name="Picture 6">
            <a:extLst>
              <a:ext uri="{FF2B5EF4-FFF2-40B4-BE49-F238E27FC236}">
                <a16:creationId xmlns:a16="http://schemas.microsoft.com/office/drawing/2014/main" id="{ADF58F83-57A1-ACC3-4752-512973490A75}"/>
              </a:ext>
            </a:extLst>
          </p:cNvPr>
          <p:cNvPicPr>
            <a:picLocks noChangeAspect="1"/>
          </p:cNvPicPr>
          <p:nvPr/>
        </p:nvPicPr>
        <p:blipFill rotWithShape="1">
          <a:blip r:embed="rId2"/>
          <a:srcRect l="27542" t="11001" r="2055" b="14526"/>
          <a:stretch/>
        </p:blipFill>
        <p:spPr>
          <a:xfrm>
            <a:off x="257696" y="1138844"/>
            <a:ext cx="8686800" cy="5018708"/>
          </a:xfrm>
          <a:prstGeom prst="rect">
            <a:avLst/>
          </a:prstGeom>
        </p:spPr>
      </p:pic>
    </p:spTree>
    <p:extLst>
      <p:ext uri="{BB962C8B-B14F-4D97-AF65-F5344CB8AC3E}">
        <p14:creationId xmlns:p14="http://schemas.microsoft.com/office/powerpoint/2010/main" val="1084046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72387" y="173574"/>
            <a:ext cx="8722231" cy="1200329"/>
          </a:xfrm>
          <a:prstGeom prst="rect">
            <a:avLst/>
          </a:prstGeom>
          <a:noFill/>
        </p:spPr>
        <p:txBody>
          <a:bodyPr wrap="square" rtlCol="0">
            <a:spAutoFit/>
          </a:bodyPr>
          <a:lstStyle/>
          <a:p>
            <a:r>
              <a:rPr lang="en-IN" sz="2000" dirty="0">
                <a:solidFill>
                  <a:schemeClr val="tx1"/>
                </a:solidFill>
                <a:latin typeface="Times New Roman"/>
                <a:ea typeface="Times New Roman"/>
                <a:cs typeface="Times New Roman"/>
                <a:sym typeface="Times New Roman"/>
              </a:rPr>
              <a:t>13.Find the Customer ID which ordered the largest quantity of items in the place ‘Hyderabad’.</a:t>
            </a:r>
          </a:p>
          <a:p>
            <a:endParaRPr lang="en-IN" sz="3200" dirty="0"/>
          </a:p>
        </p:txBody>
      </p:sp>
      <p:pic>
        <p:nvPicPr>
          <p:cNvPr id="8" name="Picture 7">
            <a:extLst>
              <a:ext uri="{FF2B5EF4-FFF2-40B4-BE49-F238E27FC236}">
                <a16:creationId xmlns:a16="http://schemas.microsoft.com/office/drawing/2014/main" id="{E2E0AC8E-C9D8-796F-3F0C-CBA78E7D7E16}"/>
              </a:ext>
            </a:extLst>
          </p:cNvPr>
          <p:cNvPicPr>
            <a:picLocks noChangeAspect="1"/>
          </p:cNvPicPr>
          <p:nvPr/>
        </p:nvPicPr>
        <p:blipFill rotWithShape="1">
          <a:blip r:embed="rId2"/>
          <a:srcRect l="27074" t="10365" r="4265" b="14215"/>
          <a:stretch/>
        </p:blipFill>
        <p:spPr>
          <a:xfrm>
            <a:off x="172387" y="922150"/>
            <a:ext cx="8799226" cy="5434201"/>
          </a:xfrm>
          <a:prstGeom prst="rect">
            <a:avLst/>
          </a:prstGeom>
        </p:spPr>
      </p:pic>
    </p:spTree>
    <p:extLst>
      <p:ext uri="{BB962C8B-B14F-4D97-AF65-F5344CB8AC3E}">
        <p14:creationId xmlns:p14="http://schemas.microsoft.com/office/powerpoint/2010/main" val="3040869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507076" y="146748"/>
            <a:ext cx="8442052" cy="1200329"/>
          </a:xfrm>
          <a:prstGeom prst="rect">
            <a:avLst/>
          </a:prstGeom>
          <a:noFill/>
        </p:spPr>
        <p:txBody>
          <a:bodyPr wrap="square" rtlCol="0">
            <a:spAutoFit/>
          </a:bodyPr>
          <a:lstStyle/>
          <a:p>
            <a:r>
              <a:rPr lang="en-US" sz="2000" dirty="0">
                <a:solidFill>
                  <a:schemeClr val="tx1"/>
                </a:solidFill>
                <a:latin typeface="Times New Roman"/>
                <a:ea typeface="Times New Roman"/>
                <a:cs typeface="Times New Roman"/>
                <a:sym typeface="Times New Roman"/>
              </a:rPr>
              <a:t>14.Which are the restaurants with the highest food rating compared to other restaurants in ‘Uttar Pradesh’?</a:t>
            </a:r>
          </a:p>
          <a:p>
            <a:endParaRPr lang="en-IN" sz="3200" dirty="0"/>
          </a:p>
        </p:txBody>
      </p:sp>
      <p:pic>
        <p:nvPicPr>
          <p:cNvPr id="9" name="Picture 8">
            <a:extLst>
              <a:ext uri="{FF2B5EF4-FFF2-40B4-BE49-F238E27FC236}">
                <a16:creationId xmlns:a16="http://schemas.microsoft.com/office/drawing/2014/main" id="{0BEF68A3-BAEF-91C0-5026-96647C59A201}"/>
              </a:ext>
            </a:extLst>
          </p:cNvPr>
          <p:cNvPicPr>
            <a:picLocks noChangeAspect="1"/>
          </p:cNvPicPr>
          <p:nvPr/>
        </p:nvPicPr>
        <p:blipFill rotWithShape="1">
          <a:blip r:embed="rId2"/>
          <a:srcRect l="27213" t="10709" r="4426" b="14354"/>
          <a:stretch/>
        </p:blipFill>
        <p:spPr>
          <a:xfrm>
            <a:off x="314792" y="884578"/>
            <a:ext cx="8634336" cy="5156458"/>
          </a:xfrm>
          <a:prstGeom prst="rect">
            <a:avLst/>
          </a:prstGeom>
        </p:spPr>
      </p:pic>
    </p:spTree>
    <p:extLst>
      <p:ext uri="{BB962C8B-B14F-4D97-AF65-F5344CB8AC3E}">
        <p14:creationId xmlns:p14="http://schemas.microsoft.com/office/powerpoint/2010/main" val="2832638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399011" y="223603"/>
            <a:ext cx="8337665" cy="892552"/>
          </a:xfrm>
          <a:prstGeom prst="rect">
            <a:avLst/>
          </a:prstGeom>
          <a:noFill/>
        </p:spPr>
        <p:txBody>
          <a:bodyPr wrap="square" rtlCol="0">
            <a:spAutoFit/>
          </a:bodyPr>
          <a:lstStyle/>
          <a:p>
            <a:r>
              <a:rPr lang="en-US" sz="2000" dirty="0">
                <a:solidFill>
                  <a:schemeClr val="tx1"/>
                </a:solidFill>
                <a:latin typeface="Times New Roman"/>
                <a:ea typeface="Times New Roman"/>
                <a:cs typeface="Times New Roman"/>
                <a:sym typeface="Times New Roman"/>
              </a:rPr>
              <a:t>15.Which is the most used mode of payment overall?</a:t>
            </a:r>
          </a:p>
          <a:p>
            <a:endParaRPr lang="en-IN" sz="3200" dirty="0"/>
          </a:p>
        </p:txBody>
      </p:sp>
      <p:pic>
        <p:nvPicPr>
          <p:cNvPr id="12" name="Picture 11">
            <a:extLst>
              <a:ext uri="{FF2B5EF4-FFF2-40B4-BE49-F238E27FC236}">
                <a16:creationId xmlns:a16="http://schemas.microsoft.com/office/drawing/2014/main" id="{E1165BAB-DF4C-5B5C-DA3A-91DCB8F6F8AA}"/>
              </a:ext>
            </a:extLst>
          </p:cNvPr>
          <p:cNvPicPr>
            <a:picLocks noChangeAspect="1"/>
          </p:cNvPicPr>
          <p:nvPr/>
        </p:nvPicPr>
        <p:blipFill rotWithShape="1">
          <a:blip r:embed="rId2"/>
          <a:srcRect l="27377" t="19748" r="2131" b="14354"/>
          <a:stretch/>
        </p:blipFill>
        <p:spPr>
          <a:xfrm>
            <a:off x="194872" y="1049310"/>
            <a:ext cx="8727460" cy="4586992"/>
          </a:xfrm>
          <a:prstGeom prst="rect">
            <a:avLst/>
          </a:prstGeom>
        </p:spPr>
      </p:pic>
    </p:spTree>
    <p:extLst>
      <p:ext uri="{BB962C8B-B14F-4D97-AF65-F5344CB8AC3E}">
        <p14:creationId xmlns:p14="http://schemas.microsoft.com/office/powerpoint/2010/main" val="3299523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5" name="Google Shape;125;p3"/>
          <p:cNvSpPr txBox="1">
            <a:spLocks noGrp="1"/>
          </p:cNvSpPr>
          <p:nvPr>
            <p:ph type="title"/>
          </p:nvPr>
        </p:nvSpPr>
        <p:spPr>
          <a:xfrm>
            <a:off x="1530418" y="265181"/>
            <a:ext cx="6083163" cy="578031"/>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PROBLEM STATEMENT  </a:t>
            </a:r>
            <a:endParaRPr lang="en-US" dirty="0"/>
          </a:p>
        </p:txBody>
      </p:sp>
      <p:sp>
        <p:nvSpPr>
          <p:cNvPr id="126" name="Google Shape;126;p3"/>
          <p:cNvSpPr txBox="1"/>
          <p:nvPr/>
        </p:nvSpPr>
        <p:spPr>
          <a:xfrm>
            <a:off x="669725" y="1192125"/>
            <a:ext cx="7929600" cy="4466400"/>
          </a:xfrm>
          <a:prstGeom prst="rect">
            <a:avLst/>
          </a:prstGeom>
          <a:noFill/>
          <a:ln>
            <a:noFill/>
          </a:ln>
        </p:spPr>
        <p:txBody>
          <a:bodyPr spcFirstLastPara="1" wrap="square" lIns="91425" tIns="91425" rIns="91425" bIns="91425" anchor="t" anchorCtr="0">
            <a:spAutoFit/>
          </a:bodyPr>
          <a:lstStyle/>
          <a:p>
            <a:pPr marL="457200" lvl="0" indent="0" algn="l" rtl="0">
              <a:lnSpc>
                <a:spcPct val="156250"/>
              </a:lnSpc>
              <a:spcBef>
                <a:spcPts val="0"/>
              </a:spcBef>
              <a:spcAft>
                <a:spcPts val="0"/>
              </a:spcAft>
              <a:buNone/>
            </a:pPr>
            <a:endParaRPr sz="2000" dirty="0">
              <a:solidFill>
                <a:srgbClr val="111111"/>
              </a:solidFill>
              <a:highlight>
                <a:srgbClr val="FFFFFF"/>
              </a:highlight>
              <a:latin typeface="Times New Roman"/>
              <a:ea typeface="Times New Roman"/>
              <a:cs typeface="Times New Roman"/>
              <a:sym typeface="Times New Roman"/>
            </a:endParaRPr>
          </a:p>
          <a:p>
            <a:pPr marL="457200" lvl="0" indent="-355600" algn="l" rtl="0">
              <a:lnSpc>
                <a:spcPct val="156250"/>
              </a:lnSpc>
              <a:spcBef>
                <a:spcPts val="500"/>
              </a:spcBef>
              <a:spcAft>
                <a:spcPts val="0"/>
              </a:spcAft>
              <a:buClr>
                <a:srgbClr val="111111"/>
              </a:buClr>
              <a:buSzPts val="2000"/>
              <a:buFont typeface="Wingdings" panose="05000000000000000000" pitchFamily="2" charset="2"/>
              <a:buChar char="q"/>
            </a:pPr>
            <a:r>
              <a:rPr lang="en-US" sz="2000" dirty="0">
                <a:solidFill>
                  <a:srgbClr val="333333"/>
                </a:solidFill>
                <a:highlight>
                  <a:srgbClr val="FFFFFF"/>
                </a:highlight>
                <a:latin typeface="Times New Roman"/>
                <a:ea typeface="Times New Roman"/>
                <a:cs typeface="Times New Roman"/>
                <a:sym typeface="Times New Roman"/>
              </a:rPr>
              <a:t> Future of online food ordering website is bright. Facilities, Comfort, User friendliness are the key features of online websites success.</a:t>
            </a:r>
            <a:endParaRPr sz="2000" dirty="0">
              <a:solidFill>
                <a:srgbClr val="111111"/>
              </a:solidFill>
              <a:highlight>
                <a:srgbClr val="FFFFFF"/>
              </a:highlight>
              <a:latin typeface="Times New Roman"/>
              <a:ea typeface="Times New Roman"/>
              <a:cs typeface="Times New Roman"/>
              <a:sym typeface="Times New Roman"/>
            </a:endParaRPr>
          </a:p>
          <a:p>
            <a:pPr marL="457200" lvl="0" indent="-355600" algn="l" rtl="0">
              <a:lnSpc>
                <a:spcPct val="156250"/>
              </a:lnSpc>
              <a:spcBef>
                <a:spcPts val="0"/>
              </a:spcBef>
              <a:spcAft>
                <a:spcPts val="0"/>
              </a:spcAft>
              <a:buClr>
                <a:srgbClr val="111111"/>
              </a:buClr>
              <a:buSzPts val="2000"/>
              <a:buFont typeface="Wingdings" panose="05000000000000000000" pitchFamily="2" charset="2"/>
              <a:buChar char="q"/>
            </a:pPr>
            <a:r>
              <a:rPr lang="en-US" sz="2000" dirty="0">
                <a:solidFill>
                  <a:srgbClr val="111111"/>
                </a:solidFill>
                <a:highlight>
                  <a:srgbClr val="FFFFFF"/>
                </a:highlight>
                <a:latin typeface="Times New Roman"/>
                <a:ea typeface="Times New Roman"/>
                <a:cs typeface="Times New Roman"/>
                <a:sym typeface="Times New Roman"/>
              </a:rPr>
              <a:t>We often order food from food delivery apps like Zomato, </a:t>
            </a:r>
            <a:r>
              <a:rPr lang="en-US" sz="2000" dirty="0" err="1">
                <a:solidFill>
                  <a:srgbClr val="111111"/>
                </a:solidFill>
                <a:highlight>
                  <a:srgbClr val="FFFFFF"/>
                </a:highlight>
                <a:latin typeface="Times New Roman"/>
                <a:ea typeface="Times New Roman"/>
                <a:cs typeface="Times New Roman"/>
                <a:sym typeface="Times New Roman"/>
              </a:rPr>
              <a:t>Swiggy</a:t>
            </a:r>
            <a:r>
              <a:rPr lang="en-US" sz="2000" dirty="0">
                <a:solidFill>
                  <a:srgbClr val="111111"/>
                </a:solidFill>
                <a:highlight>
                  <a:srgbClr val="FFFFFF"/>
                </a:highlight>
                <a:latin typeface="Times New Roman"/>
                <a:ea typeface="Times New Roman"/>
                <a:cs typeface="Times New Roman"/>
                <a:sym typeface="Times New Roman"/>
              </a:rPr>
              <a:t>. Sometimes it often takes time to deliver the food. There are factors which impact the delivery time of the food.</a:t>
            </a:r>
            <a:endParaRPr sz="2000" dirty="0">
              <a:solidFill>
                <a:srgbClr val="111111"/>
              </a:solidFill>
              <a:highlight>
                <a:srgbClr val="FFFFFF"/>
              </a:highlight>
              <a:latin typeface="Times New Roman"/>
              <a:ea typeface="Times New Roman"/>
              <a:cs typeface="Times New Roman"/>
              <a:sym typeface="Times New Roman"/>
            </a:endParaRPr>
          </a:p>
          <a:p>
            <a:pPr marL="457200" lvl="0" indent="-355600" algn="l" rtl="0">
              <a:lnSpc>
                <a:spcPct val="156250"/>
              </a:lnSpc>
              <a:spcBef>
                <a:spcPts val="0"/>
              </a:spcBef>
              <a:spcAft>
                <a:spcPts val="0"/>
              </a:spcAft>
              <a:buClr>
                <a:srgbClr val="111111"/>
              </a:buClr>
              <a:buSzPts val="2000"/>
              <a:buFont typeface="Wingdings" panose="05000000000000000000" pitchFamily="2" charset="2"/>
              <a:buChar char="q"/>
            </a:pPr>
            <a:r>
              <a:rPr lang="en-US" sz="2000" dirty="0">
                <a:solidFill>
                  <a:srgbClr val="111111"/>
                </a:solidFill>
                <a:highlight>
                  <a:srgbClr val="FFFFFF"/>
                </a:highlight>
                <a:latin typeface="Times New Roman"/>
                <a:ea typeface="Times New Roman"/>
                <a:cs typeface="Times New Roman"/>
                <a:sym typeface="Times New Roman"/>
              </a:rPr>
              <a:t>Delivery time for an order is determined by various factors like distance, area, Restaurant rating , etc..</a:t>
            </a:r>
            <a:endParaRPr sz="2000" dirty="0">
              <a:solidFill>
                <a:srgbClr val="111111"/>
              </a:solidFill>
              <a:highlight>
                <a:srgbClr val="FFFFFF"/>
              </a:highlight>
              <a:latin typeface="Times New Roman"/>
              <a:ea typeface="Times New Roman"/>
              <a:cs typeface="Times New Roman"/>
              <a:sym typeface="Times New Roman"/>
            </a:endParaRPr>
          </a:p>
          <a:p>
            <a:pPr marL="0" lvl="0" indent="0" algn="just" rtl="0">
              <a:lnSpc>
                <a:spcPct val="70000"/>
              </a:lnSpc>
              <a:spcBef>
                <a:spcPts val="1200"/>
              </a:spcBef>
              <a:spcAft>
                <a:spcPts val="0"/>
              </a:spcAft>
              <a:buNone/>
            </a:pPr>
            <a:endParaRPr sz="2000" dirty="0">
              <a:solidFill>
                <a:srgbClr val="292929"/>
              </a:solidFill>
              <a:highlight>
                <a:schemeClr val="lt1"/>
              </a:highlight>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EECB2F94-CEB0-EA6D-C3D6-8FF931F850FE}"/>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13EDAED2-0C7F-8E6D-EB56-2983276C9CC5}"/>
              </a:ext>
            </a:extLst>
          </p:cNvPr>
          <p:cNvSpPr>
            <a:spLocks noGrp="1"/>
          </p:cNvSpPr>
          <p:nvPr>
            <p:ph type="ftr" idx="11"/>
          </p:nvPr>
        </p:nvSpPr>
        <p:spPr/>
        <p:txBody>
          <a:bodyPr/>
          <a:lstStyle/>
          <a:p>
            <a:r>
              <a:rPr lang="en-US"/>
              <a:t>INT 200 : ANALYZE AND VISUALIZE SWIGGY FOOD DELIVERY FOR DIFFERENT CUISINES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365760" y="604603"/>
            <a:ext cx="8370916"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16.Which is the cuisine in which most money was spent in the place ‘Chennai’?</a:t>
            </a:r>
          </a:p>
          <a:p>
            <a:endParaRPr lang="en-IN" sz="3200" dirty="0"/>
          </a:p>
        </p:txBody>
      </p:sp>
      <p:pic>
        <p:nvPicPr>
          <p:cNvPr id="7" name="Picture 6" descr="A screenshot of a computer&#10;&#10;Description automatically generated">
            <a:extLst>
              <a:ext uri="{FF2B5EF4-FFF2-40B4-BE49-F238E27FC236}">
                <a16:creationId xmlns:a16="http://schemas.microsoft.com/office/drawing/2014/main" id="{2A84C34F-F268-2E61-F09B-B6FCE5E3B0ED}"/>
              </a:ext>
            </a:extLst>
          </p:cNvPr>
          <p:cNvPicPr>
            <a:picLocks noChangeAspect="1"/>
          </p:cNvPicPr>
          <p:nvPr/>
        </p:nvPicPr>
        <p:blipFill rotWithShape="1">
          <a:blip r:embed="rId2"/>
          <a:srcRect l="27469" t="10116" r="3991" b="44367"/>
          <a:stretch/>
        </p:blipFill>
        <p:spPr bwMode="auto">
          <a:xfrm>
            <a:off x="165469" y="1783830"/>
            <a:ext cx="8712691" cy="32528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7114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307570" y="265936"/>
            <a:ext cx="8694285" cy="1200329"/>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17.Find the Customer ID(s) which ordered the largest quantity of items in the place ‘Chennai’?</a:t>
            </a:r>
          </a:p>
          <a:p>
            <a:endParaRPr lang="en-IN" sz="3200" dirty="0"/>
          </a:p>
        </p:txBody>
      </p:sp>
      <p:pic>
        <p:nvPicPr>
          <p:cNvPr id="8" name="Picture 7" descr="Graphical user interface, application&#10;&#10;Description automatically generated">
            <a:extLst>
              <a:ext uri="{FF2B5EF4-FFF2-40B4-BE49-F238E27FC236}">
                <a16:creationId xmlns:a16="http://schemas.microsoft.com/office/drawing/2014/main" id="{E13B0469-7C2D-2404-D4D5-5E51D28FA628}"/>
              </a:ext>
            </a:extLst>
          </p:cNvPr>
          <p:cNvPicPr>
            <a:picLocks noChangeAspect="1"/>
          </p:cNvPicPr>
          <p:nvPr/>
        </p:nvPicPr>
        <p:blipFill rotWithShape="1">
          <a:blip r:embed="rId2"/>
          <a:srcRect l="27331" t="10611" r="2044" b="13877"/>
          <a:stretch/>
        </p:blipFill>
        <p:spPr bwMode="auto">
          <a:xfrm>
            <a:off x="188454" y="1058681"/>
            <a:ext cx="8813402" cy="5297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77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223815"/>
            <a:ext cx="8708496" cy="1200329"/>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18.Which are the restaurants with the highest food rating compared to other restaurants in ‘Chennai’?</a:t>
            </a:r>
          </a:p>
          <a:p>
            <a:endParaRPr lang="en-IN" sz="3200" dirty="0"/>
          </a:p>
        </p:txBody>
      </p:sp>
      <p:pic>
        <p:nvPicPr>
          <p:cNvPr id="8" name="Picture 7">
            <a:extLst>
              <a:ext uri="{FF2B5EF4-FFF2-40B4-BE49-F238E27FC236}">
                <a16:creationId xmlns:a16="http://schemas.microsoft.com/office/drawing/2014/main" id="{C5372408-1D32-5DAF-1BA6-623DBA5670CA}"/>
              </a:ext>
            </a:extLst>
          </p:cNvPr>
          <p:cNvPicPr>
            <a:picLocks noChangeAspect="1"/>
          </p:cNvPicPr>
          <p:nvPr/>
        </p:nvPicPr>
        <p:blipFill rotWithShape="1">
          <a:blip r:embed="rId2"/>
          <a:srcRect l="27468" t="10609" r="3436" b="14127"/>
          <a:stretch/>
        </p:blipFill>
        <p:spPr bwMode="auto">
          <a:xfrm>
            <a:off x="194872" y="884578"/>
            <a:ext cx="8708496" cy="5227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2901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66255" y="435270"/>
            <a:ext cx="8720049"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19.Which is the most used mode of payment in ‘Chennai’?</a:t>
            </a:r>
          </a:p>
          <a:p>
            <a:endParaRPr lang="en-IN" sz="3200" dirty="0"/>
          </a:p>
        </p:txBody>
      </p:sp>
      <p:pic>
        <p:nvPicPr>
          <p:cNvPr id="8" name="Picture 7" descr="Graphical user interface, chart, bubble chart&#10;&#10;Description automatically generated">
            <a:extLst>
              <a:ext uri="{FF2B5EF4-FFF2-40B4-BE49-F238E27FC236}">
                <a16:creationId xmlns:a16="http://schemas.microsoft.com/office/drawing/2014/main" id="{9B701009-ADDD-44D0-043C-0C8E0D62D401}"/>
              </a:ext>
            </a:extLst>
          </p:cNvPr>
          <p:cNvPicPr>
            <a:picLocks noChangeAspect="1"/>
          </p:cNvPicPr>
          <p:nvPr/>
        </p:nvPicPr>
        <p:blipFill rotWithShape="1">
          <a:blip r:embed="rId2"/>
          <a:srcRect l="27473" t="19742" r="3028" b="24993"/>
          <a:stretch/>
        </p:blipFill>
        <p:spPr bwMode="auto">
          <a:xfrm>
            <a:off x="50887" y="1407694"/>
            <a:ext cx="9042225" cy="40426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678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20.Which food item in Chennai is most expensive according to the data collected?</a:t>
            </a:r>
          </a:p>
          <a:p>
            <a:endParaRPr lang="en-IN" sz="3200" dirty="0"/>
          </a:p>
        </p:txBody>
      </p:sp>
      <p:pic>
        <p:nvPicPr>
          <p:cNvPr id="8" name="Picture 7" descr="Graphical user interface, application&#10;&#10;Description automatically generated">
            <a:extLst>
              <a:ext uri="{FF2B5EF4-FFF2-40B4-BE49-F238E27FC236}">
                <a16:creationId xmlns:a16="http://schemas.microsoft.com/office/drawing/2014/main" id="{06C1B1A0-1A79-0649-0C95-AF922287A408}"/>
              </a:ext>
            </a:extLst>
          </p:cNvPr>
          <p:cNvPicPr>
            <a:picLocks noChangeAspect="1"/>
          </p:cNvPicPr>
          <p:nvPr/>
        </p:nvPicPr>
        <p:blipFill rotWithShape="1">
          <a:blip r:embed="rId2"/>
          <a:srcRect l="27470" t="10856" r="3298" b="13635"/>
          <a:stretch/>
        </p:blipFill>
        <p:spPr bwMode="auto">
          <a:xfrm>
            <a:off x="194872" y="884578"/>
            <a:ext cx="8754256" cy="53679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8568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66255" y="435270"/>
            <a:ext cx="8720049" cy="400110"/>
          </a:xfrm>
          <a:prstGeom prst="rect">
            <a:avLst/>
          </a:prstGeom>
          <a:noFill/>
        </p:spPr>
        <p:txBody>
          <a:bodyPr wrap="square" rtlCol="0">
            <a:spAutoFit/>
          </a:bodyPr>
          <a:lstStyle/>
          <a:p>
            <a:r>
              <a:rPr lang="en-US" sz="2000" dirty="0">
                <a:solidFill>
                  <a:srgbClr val="3F4D53"/>
                </a:solidFill>
                <a:latin typeface="Times New Roman"/>
                <a:cs typeface="Times New Roman"/>
                <a:sym typeface="Times New Roman"/>
              </a:rPr>
              <a:t>21.</a:t>
            </a:r>
            <a:endParaRPr lang="en-IN" sz="3200" dirty="0"/>
          </a:p>
        </p:txBody>
      </p:sp>
      <p:pic>
        <p:nvPicPr>
          <p:cNvPr id="7" name="Google Shape;349;p40">
            <a:extLst>
              <a:ext uri="{FF2B5EF4-FFF2-40B4-BE49-F238E27FC236}">
                <a16:creationId xmlns:a16="http://schemas.microsoft.com/office/drawing/2014/main" id="{E676CC2C-586B-EC27-B899-C141EA1720B3}"/>
              </a:ext>
            </a:extLst>
          </p:cNvPr>
          <p:cNvPicPr preferRelativeResize="0"/>
          <p:nvPr/>
        </p:nvPicPr>
        <p:blipFill>
          <a:blip r:embed="rId2">
            <a:alphaModFix/>
          </a:blip>
          <a:stretch>
            <a:fillRect/>
          </a:stretch>
        </p:blipFill>
        <p:spPr>
          <a:xfrm>
            <a:off x="0" y="835381"/>
            <a:ext cx="9144001" cy="5520970"/>
          </a:xfrm>
          <a:prstGeom prst="rect">
            <a:avLst/>
          </a:prstGeom>
          <a:noFill/>
          <a:ln>
            <a:noFill/>
          </a:ln>
        </p:spPr>
      </p:pic>
    </p:spTree>
    <p:extLst>
      <p:ext uri="{BB962C8B-B14F-4D97-AF65-F5344CB8AC3E}">
        <p14:creationId xmlns:p14="http://schemas.microsoft.com/office/powerpoint/2010/main" val="3729448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48433" y="55373"/>
            <a:ext cx="8720049" cy="1138773"/>
          </a:xfrm>
          <a:prstGeom prst="rect">
            <a:avLst/>
          </a:prstGeom>
          <a:noFill/>
        </p:spPr>
        <p:txBody>
          <a:bodyPr wrap="square" rtlCol="0">
            <a:spAutoFit/>
          </a:bodyPr>
          <a:lstStyle/>
          <a:p>
            <a:pPr marL="0" lvl="0" indent="0" algn="l" rtl="0">
              <a:spcBef>
                <a:spcPts val="750"/>
              </a:spcBef>
              <a:spcAft>
                <a:spcPts val="0"/>
              </a:spcAft>
              <a:buNone/>
            </a:pPr>
            <a:r>
              <a:rPr lang="en-US" sz="2000" dirty="0">
                <a:solidFill>
                  <a:srgbClr val="3F4D53"/>
                </a:solidFill>
                <a:latin typeface="Times New Roman"/>
                <a:ea typeface="Times New Roman"/>
                <a:cs typeface="Times New Roman"/>
                <a:sym typeface="Times New Roman"/>
              </a:rPr>
              <a:t>22.</a:t>
            </a:r>
            <a:r>
              <a:rPr lang="en-US" sz="2000" dirty="0">
                <a:latin typeface="Arial"/>
                <a:ea typeface="Arial"/>
                <a:cs typeface="Arial"/>
                <a:sym typeface="Arial"/>
              </a:rPr>
              <a:t> which cuisine has the lowest food rating in the dataset?</a:t>
            </a:r>
            <a:r>
              <a:rPr lang="en-US" sz="3600" dirty="0"/>
              <a:t> </a:t>
            </a:r>
          </a:p>
          <a:p>
            <a:endParaRPr lang="en-IN" sz="3200" dirty="0"/>
          </a:p>
        </p:txBody>
      </p:sp>
      <p:pic>
        <p:nvPicPr>
          <p:cNvPr id="9" name="Google Shape;365;p42">
            <a:extLst>
              <a:ext uri="{FF2B5EF4-FFF2-40B4-BE49-F238E27FC236}">
                <a16:creationId xmlns:a16="http://schemas.microsoft.com/office/drawing/2014/main" id="{36C183BA-422F-C137-3B12-F868E90E2EBA}"/>
              </a:ext>
            </a:extLst>
          </p:cNvPr>
          <p:cNvPicPr preferRelativeResize="0"/>
          <p:nvPr/>
        </p:nvPicPr>
        <p:blipFill>
          <a:blip r:embed="rId2">
            <a:alphaModFix/>
          </a:blip>
          <a:stretch>
            <a:fillRect/>
          </a:stretch>
        </p:blipFill>
        <p:spPr>
          <a:xfrm>
            <a:off x="-32875" y="675197"/>
            <a:ext cx="3228425" cy="2406975"/>
          </a:xfrm>
          <a:prstGeom prst="rect">
            <a:avLst/>
          </a:prstGeom>
          <a:noFill/>
          <a:ln>
            <a:noFill/>
          </a:ln>
        </p:spPr>
      </p:pic>
      <p:pic>
        <p:nvPicPr>
          <p:cNvPr id="10" name="Google Shape;364;p42">
            <a:extLst>
              <a:ext uri="{FF2B5EF4-FFF2-40B4-BE49-F238E27FC236}">
                <a16:creationId xmlns:a16="http://schemas.microsoft.com/office/drawing/2014/main" id="{91C7757C-EB72-B9D7-C0E0-BCD158AB005D}"/>
              </a:ext>
            </a:extLst>
          </p:cNvPr>
          <p:cNvPicPr preferRelativeResize="0"/>
          <p:nvPr/>
        </p:nvPicPr>
        <p:blipFill>
          <a:blip r:embed="rId3">
            <a:alphaModFix/>
          </a:blip>
          <a:stretch>
            <a:fillRect/>
          </a:stretch>
        </p:blipFill>
        <p:spPr>
          <a:xfrm>
            <a:off x="3315352" y="675197"/>
            <a:ext cx="5451150" cy="5681154"/>
          </a:xfrm>
          <a:prstGeom prst="rect">
            <a:avLst/>
          </a:prstGeom>
          <a:noFill/>
          <a:ln>
            <a:noFill/>
          </a:ln>
        </p:spPr>
      </p:pic>
      <p:pic>
        <p:nvPicPr>
          <p:cNvPr id="11" name="Google Shape;366;p42">
            <a:extLst>
              <a:ext uri="{FF2B5EF4-FFF2-40B4-BE49-F238E27FC236}">
                <a16:creationId xmlns:a16="http://schemas.microsoft.com/office/drawing/2014/main" id="{28508FA5-604F-21E4-E509-963E694D7BC0}"/>
              </a:ext>
            </a:extLst>
          </p:cNvPr>
          <p:cNvPicPr preferRelativeResize="0"/>
          <p:nvPr/>
        </p:nvPicPr>
        <p:blipFill>
          <a:blip r:embed="rId4">
            <a:alphaModFix/>
          </a:blip>
          <a:stretch>
            <a:fillRect/>
          </a:stretch>
        </p:blipFill>
        <p:spPr>
          <a:xfrm>
            <a:off x="89687" y="3082172"/>
            <a:ext cx="2464300" cy="3363108"/>
          </a:xfrm>
          <a:prstGeom prst="rect">
            <a:avLst/>
          </a:prstGeom>
          <a:noFill/>
          <a:ln>
            <a:noFill/>
          </a:ln>
        </p:spPr>
      </p:pic>
    </p:spTree>
    <p:extLst>
      <p:ext uri="{BB962C8B-B14F-4D97-AF65-F5344CB8AC3E}">
        <p14:creationId xmlns:p14="http://schemas.microsoft.com/office/powerpoint/2010/main" val="2759518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dirty="0"/>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dirty="0"/>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211975" y="461998"/>
            <a:ext cx="8720049"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23.</a:t>
            </a:r>
            <a:r>
              <a:rPr lang="en-US" sz="2000" dirty="0">
                <a:solidFill>
                  <a:srgbClr val="000000"/>
                </a:solidFill>
                <a:latin typeface="Arial"/>
                <a:ea typeface="Arial"/>
                <a:cs typeface="Arial"/>
                <a:sym typeface="Arial"/>
              </a:rPr>
              <a:t> what is the most common mode of payment used in the dataset?</a:t>
            </a:r>
          </a:p>
          <a:p>
            <a:endParaRPr lang="en-IN" sz="3200" dirty="0"/>
          </a:p>
        </p:txBody>
      </p:sp>
      <p:pic>
        <p:nvPicPr>
          <p:cNvPr id="7" name="Google Shape;384;p44">
            <a:extLst>
              <a:ext uri="{FF2B5EF4-FFF2-40B4-BE49-F238E27FC236}">
                <a16:creationId xmlns:a16="http://schemas.microsoft.com/office/drawing/2014/main" id="{4B7E8ECF-A871-425E-7E74-7694BB720D77}"/>
              </a:ext>
            </a:extLst>
          </p:cNvPr>
          <p:cNvPicPr preferRelativeResize="0"/>
          <p:nvPr/>
        </p:nvPicPr>
        <p:blipFill>
          <a:blip r:embed="rId2">
            <a:alphaModFix/>
          </a:blip>
          <a:stretch>
            <a:fillRect/>
          </a:stretch>
        </p:blipFill>
        <p:spPr>
          <a:xfrm>
            <a:off x="66900" y="1354550"/>
            <a:ext cx="9010201" cy="5366900"/>
          </a:xfrm>
          <a:prstGeom prst="rect">
            <a:avLst/>
          </a:prstGeom>
          <a:noFill/>
          <a:ln>
            <a:noFill/>
          </a:ln>
        </p:spPr>
      </p:pic>
    </p:spTree>
    <p:extLst>
      <p:ext uri="{BB962C8B-B14F-4D97-AF65-F5344CB8AC3E}">
        <p14:creationId xmlns:p14="http://schemas.microsoft.com/office/powerpoint/2010/main" val="3834021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66255" y="435270"/>
            <a:ext cx="8720049" cy="1200329"/>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24.</a:t>
            </a:r>
            <a:r>
              <a:rPr lang="en-US" sz="2000" dirty="0">
                <a:latin typeface="Arial"/>
                <a:ea typeface="Arial"/>
                <a:cs typeface="Arial"/>
                <a:sym typeface="Arial"/>
              </a:rPr>
              <a:t> Which cuisine took  longest time to be delivered in the dataset?</a:t>
            </a:r>
          </a:p>
          <a:p>
            <a:endParaRPr lang="en-US" sz="2000" dirty="0">
              <a:solidFill>
                <a:srgbClr val="3F4D53"/>
              </a:solidFill>
              <a:latin typeface="Times New Roman"/>
              <a:ea typeface="Times New Roman"/>
              <a:cs typeface="Times New Roman"/>
              <a:sym typeface="Times New Roman"/>
            </a:endParaRPr>
          </a:p>
          <a:p>
            <a:endParaRPr lang="en-IN" sz="3200" dirty="0"/>
          </a:p>
        </p:txBody>
      </p:sp>
      <p:pic>
        <p:nvPicPr>
          <p:cNvPr id="7" name="Google Shape;400;p46">
            <a:extLst>
              <a:ext uri="{FF2B5EF4-FFF2-40B4-BE49-F238E27FC236}">
                <a16:creationId xmlns:a16="http://schemas.microsoft.com/office/drawing/2014/main" id="{E7BEBD6C-FFF4-0ACD-4547-658086B8E34A}"/>
              </a:ext>
            </a:extLst>
          </p:cNvPr>
          <p:cNvPicPr preferRelativeResize="0"/>
          <p:nvPr/>
        </p:nvPicPr>
        <p:blipFill>
          <a:blip r:embed="rId2">
            <a:alphaModFix/>
          </a:blip>
          <a:stretch>
            <a:fillRect/>
          </a:stretch>
        </p:blipFill>
        <p:spPr>
          <a:xfrm>
            <a:off x="133725" y="1135525"/>
            <a:ext cx="8698500" cy="5606750"/>
          </a:xfrm>
          <a:prstGeom prst="rect">
            <a:avLst/>
          </a:prstGeom>
          <a:noFill/>
          <a:ln>
            <a:noFill/>
          </a:ln>
        </p:spPr>
      </p:pic>
    </p:spTree>
    <p:extLst>
      <p:ext uri="{BB962C8B-B14F-4D97-AF65-F5344CB8AC3E}">
        <p14:creationId xmlns:p14="http://schemas.microsoft.com/office/powerpoint/2010/main" val="1207592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211975" y="309500"/>
            <a:ext cx="8720049" cy="1077218"/>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25.</a:t>
            </a:r>
            <a:r>
              <a:rPr lang="en-US" sz="3200" dirty="0">
                <a:latin typeface="Arial"/>
                <a:ea typeface="Arial"/>
                <a:cs typeface="Arial"/>
                <a:sym typeface="Arial"/>
              </a:rPr>
              <a:t> </a:t>
            </a:r>
            <a:r>
              <a:rPr lang="en-US" sz="2000" dirty="0">
                <a:latin typeface="Arial"/>
                <a:ea typeface="Arial"/>
                <a:cs typeface="Arial"/>
                <a:sym typeface="Arial"/>
              </a:rPr>
              <a:t>which place had the highest bill amount in the data set??</a:t>
            </a:r>
          </a:p>
          <a:p>
            <a:endParaRPr lang="en-IN" sz="3200" dirty="0"/>
          </a:p>
        </p:txBody>
      </p:sp>
      <p:pic>
        <p:nvPicPr>
          <p:cNvPr id="7" name="Google Shape;416;p48">
            <a:extLst>
              <a:ext uri="{FF2B5EF4-FFF2-40B4-BE49-F238E27FC236}">
                <a16:creationId xmlns:a16="http://schemas.microsoft.com/office/drawing/2014/main" id="{55F40666-BA37-CD94-881E-76C1FCA33779}"/>
              </a:ext>
            </a:extLst>
          </p:cNvPr>
          <p:cNvPicPr preferRelativeResize="0"/>
          <p:nvPr/>
        </p:nvPicPr>
        <p:blipFill>
          <a:blip r:embed="rId2">
            <a:alphaModFix/>
          </a:blip>
          <a:stretch>
            <a:fillRect/>
          </a:stretch>
        </p:blipFill>
        <p:spPr>
          <a:xfrm>
            <a:off x="267450" y="955175"/>
            <a:ext cx="8118800" cy="5593325"/>
          </a:xfrm>
          <a:prstGeom prst="rect">
            <a:avLst/>
          </a:prstGeom>
          <a:noFill/>
          <a:ln>
            <a:noFill/>
          </a:ln>
        </p:spPr>
      </p:pic>
      <p:pic>
        <p:nvPicPr>
          <p:cNvPr id="9" name="Google Shape;417;p48">
            <a:extLst>
              <a:ext uri="{FF2B5EF4-FFF2-40B4-BE49-F238E27FC236}">
                <a16:creationId xmlns:a16="http://schemas.microsoft.com/office/drawing/2014/main" id="{3E211B81-06A0-62DB-045C-8AE9B27C9734}"/>
              </a:ext>
            </a:extLst>
          </p:cNvPr>
          <p:cNvPicPr preferRelativeResize="0"/>
          <p:nvPr/>
        </p:nvPicPr>
        <p:blipFill>
          <a:blip r:embed="rId3">
            <a:alphaModFix/>
          </a:blip>
          <a:stretch>
            <a:fillRect/>
          </a:stretch>
        </p:blipFill>
        <p:spPr>
          <a:xfrm>
            <a:off x="4572009" y="2369175"/>
            <a:ext cx="2963350" cy="3339925"/>
          </a:xfrm>
          <a:prstGeom prst="rect">
            <a:avLst/>
          </a:prstGeom>
          <a:noFill/>
          <a:ln>
            <a:noFill/>
          </a:ln>
        </p:spPr>
      </p:pic>
    </p:spTree>
    <p:extLst>
      <p:ext uri="{BB962C8B-B14F-4D97-AF65-F5344CB8AC3E}">
        <p14:creationId xmlns:p14="http://schemas.microsoft.com/office/powerpoint/2010/main" val="248832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3b94125c18_0_4"/>
          <p:cNvSpPr txBox="1">
            <a:spLocks noGrp="1"/>
          </p:cNvSpPr>
          <p:nvPr>
            <p:ph type="body" idx="1"/>
          </p:nvPr>
        </p:nvSpPr>
        <p:spPr>
          <a:xfrm>
            <a:off x="628650" y="1477375"/>
            <a:ext cx="7886700" cy="4351200"/>
          </a:xfrm>
          <a:prstGeom prst="rect">
            <a:avLst/>
          </a:prstGeom>
        </p:spPr>
        <p:txBody>
          <a:bodyPr spcFirstLastPara="1" wrap="square" lIns="91425" tIns="45700" rIns="91425" bIns="45700" anchor="t" anchorCtr="0">
            <a:normAutofit/>
          </a:bodyPr>
          <a:lstStyle/>
          <a:p>
            <a:pPr marL="457200" lvl="0" indent="0" algn="just" rtl="0">
              <a:lnSpc>
                <a:spcPct val="110000"/>
              </a:lnSpc>
              <a:spcBef>
                <a:spcPts val="0"/>
              </a:spcBef>
              <a:spcAft>
                <a:spcPts val="0"/>
              </a:spcAft>
              <a:buNone/>
            </a:pPr>
            <a:endParaRPr sz="2200" dirty="0">
              <a:solidFill>
                <a:srgbClr val="3F3F3F"/>
              </a:solidFill>
              <a:latin typeface="Times New Roman"/>
              <a:ea typeface="Times New Roman"/>
              <a:cs typeface="Times New Roman"/>
              <a:sym typeface="Times New Roman"/>
            </a:endParaRPr>
          </a:p>
          <a:p>
            <a:pPr marL="457200" lvl="0" indent="-368300" algn="just" rtl="0">
              <a:lnSpc>
                <a:spcPct val="110000"/>
              </a:lnSpc>
              <a:spcBef>
                <a:spcPts val="0"/>
              </a:spcBef>
              <a:spcAft>
                <a:spcPts val="0"/>
              </a:spcAft>
              <a:buClr>
                <a:srgbClr val="3F3F3F"/>
              </a:buClr>
              <a:buSzPts val="2200"/>
              <a:buFont typeface="Wingdings" panose="05000000000000000000" pitchFamily="2" charset="2"/>
              <a:buChar char="q"/>
            </a:pPr>
            <a:r>
              <a:rPr lang="en-US" sz="2200" dirty="0">
                <a:solidFill>
                  <a:srgbClr val="3F3F3F"/>
                </a:solidFill>
                <a:latin typeface="Times New Roman"/>
                <a:ea typeface="Times New Roman"/>
                <a:cs typeface="Times New Roman"/>
                <a:sym typeface="Times New Roman"/>
              </a:rPr>
              <a:t>Visually </a:t>
            </a:r>
            <a:r>
              <a:rPr lang="en-US" sz="2200" dirty="0" err="1">
                <a:solidFill>
                  <a:srgbClr val="3F3F3F"/>
                </a:solidFill>
                <a:latin typeface="Times New Roman"/>
                <a:ea typeface="Times New Roman"/>
                <a:cs typeface="Times New Roman"/>
                <a:sym typeface="Times New Roman"/>
              </a:rPr>
              <a:t>analyse</a:t>
            </a:r>
            <a:r>
              <a:rPr lang="en-US" sz="2200" dirty="0">
                <a:solidFill>
                  <a:srgbClr val="3F3F3F"/>
                </a:solidFill>
                <a:latin typeface="Times New Roman"/>
                <a:ea typeface="Times New Roman"/>
                <a:cs typeface="Times New Roman"/>
                <a:sym typeface="Times New Roman"/>
              </a:rPr>
              <a:t> the various factors involved in delivery of food to the customer for different cuisines with using Tableau.</a:t>
            </a:r>
            <a:endParaRPr sz="2200" dirty="0">
              <a:solidFill>
                <a:srgbClr val="3F3F3F"/>
              </a:solidFill>
              <a:latin typeface="Times New Roman"/>
              <a:ea typeface="Times New Roman"/>
              <a:cs typeface="Times New Roman"/>
              <a:sym typeface="Times New Roman"/>
            </a:endParaRPr>
          </a:p>
          <a:p>
            <a:pPr marL="800100" lvl="0" algn="just" rtl="0">
              <a:lnSpc>
                <a:spcPct val="110000"/>
              </a:lnSpc>
              <a:spcBef>
                <a:spcPts val="0"/>
              </a:spcBef>
              <a:spcAft>
                <a:spcPts val="0"/>
              </a:spcAft>
              <a:buFont typeface="Wingdings" panose="05000000000000000000" pitchFamily="2" charset="2"/>
              <a:buChar char="q"/>
            </a:pPr>
            <a:endParaRPr sz="2200" dirty="0">
              <a:solidFill>
                <a:srgbClr val="3F3F3F"/>
              </a:solidFill>
              <a:latin typeface="Times New Roman"/>
              <a:ea typeface="Times New Roman"/>
              <a:cs typeface="Times New Roman"/>
              <a:sym typeface="Times New Roman"/>
            </a:endParaRPr>
          </a:p>
          <a:p>
            <a:pPr marL="457200" lvl="0" indent="-368300" algn="just" rtl="0">
              <a:lnSpc>
                <a:spcPct val="110000"/>
              </a:lnSpc>
              <a:spcBef>
                <a:spcPts val="0"/>
              </a:spcBef>
              <a:spcAft>
                <a:spcPts val="0"/>
              </a:spcAft>
              <a:buClr>
                <a:srgbClr val="3F3F3F"/>
              </a:buClr>
              <a:buSzPts val="2200"/>
              <a:buFont typeface="Wingdings" panose="05000000000000000000" pitchFamily="2" charset="2"/>
              <a:buChar char="q"/>
            </a:pPr>
            <a:r>
              <a:rPr lang="en-US" sz="2200" dirty="0">
                <a:solidFill>
                  <a:srgbClr val="3F3F3F"/>
                </a:solidFill>
                <a:latin typeface="Times New Roman"/>
                <a:ea typeface="Times New Roman"/>
                <a:cs typeface="Times New Roman"/>
                <a:sym typeface="Times New Roman"/>
              </a:rPr>
              <a:t>This Project Specifically </a:t>
            </a:r>
            <a:r>
              <a:rPr lang="en-US" sz="2200" dirty="0" err="1">
                <a:solidFill>
                  <a:srgbClr val="3F3F3F"/>
                </a:solidFill>
                <a:latin typeface="Times New Roman"/>
                <a:ea typeface="Times New Roman"/>
                <a:cs typeface="Times New Roman"/>
                <a:sym typeface="Times New Roman"/>
              </a:rPr>
              <a:t>analyse</a:t>
            </a:r>
            <a:r>
              <a:rPr lang="en-US" sz="2200" dirty="0">
                <a:solidFill>
                  <a:srgbClr val="3F3F3F"/>
                </a:solidFill>
                <a:latin typeface="Times New Roman"/>
                <a:ea typeface="Times New Roman"/>
                <a:cs typeface="Times New Roman"/>
                <a:sym typeface="Times New Roman"/>
              </a:rPr>
              <a:t> it for </a:t>
            </a:r>
            <a:r>
              <a:rPr lang="en-US" sz="2200" dirty="0" err="1">
                <a:solidFill>
                  <a:srgbClr val="3F3F3F"/>
                </a:solidFill>
                <a:latin typeface="Times New Roman"/>
                <a:ea typeface="Times New Roman"/>
                <a:cs typeface="Times New Roman"/>
                <a:sym typeface="Times New Roman"/>
              </a:rPr>
              <a:t>Swiggy</a:t>
            </a:r>
            <a:r>
              <a:rPr lang="en-US" sz="2200" dirty="0">
                <a:solidFill>
                  <a:srgbClr val="3F3F3F"/>
                </a:solidFill>
                <a:latin typeface="Times New Roman"/>
                <a:ea typeface="Times New Roman"/>
                <a:cs typeface="Times New Roman"/>
                <a:sym typeface="Times New Roman"/>
              </a:rPr>
              <a:t> Food Delivery app.</a:t>
            </a:r>
            <a:endParaRPr sz="2200" dirty="0">
              <a:solidFill>
                <a:srgbClr val="3F3F3F"/>
              </a:solidFill>
              <a:latin typeface="Times New Roman"/>
              <a:ea typeface="Times New Roman"/>
              <a:cs typeface="Times New Roman"/>
              <a:sym typeface="Times New Roman"/>
            </a:endParaRPr>
          </a:p>
          <a:p>
            <a:pPr marL="457200" lvl="0" indent="0" algn="just" rtl="0">
              <a:lnSpc>
                <a:spcPct val="110000"/>
              </a:lnSpc>
              <a:spcBef>
                <a:spcPts val="0"/>
              </a:spcBef>
              <a:spcAft>
                <a:spcPts val="0"/>
              </a:spcAft>
              <a:buNone/>
            </a:pPr>
            <a:endParaRPr sz="2200" dirty="0">
              <a:solidFill>
                <a:srgbClr val="3F3F3F"/>
              </a:solidFill>
              <a:latin typeface="Times New Roman"/>
              <a:ea typeface="Times New Roman"/>
              <a:cs typeface="Times New Roman"/>
              <a:sym typeface="Times New Roman"/>
            </a:endParaRPr>
          </a:p>
        </p:txBody>
      </p:sp>
      <p:sp>
        <p:nvSpPr>
          <p:cNvPr id="133" name="Google Shape;133;g13b94125c18_0_4"/>
          <p:cNvSpPr txBox="1">
            <a:spLocks noGrp="1"/>
          </p:cNvSpPr>
          <p:nvPr>
            <p:ph type="sldNum" idx="12"/>
          </p:nvPr>
        </p:nvSpPr>
        <p:spPr>
          <a:xfrm>
            <a:off x="6457950" y="6356351"/>
            <a:ext cx="2057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134" name="Google Shape;134;g13b94125c18_0_4"/>
          <p:cNvSpPr txBox="1">
            <a:spLocks noGrp="1"/>
          </p:cNvSpPr>
          <p:nvPr>
            <p:ph type="title"/>
          </p:nvPr>
        </p:nvSpPr>
        <p:spPr>
          <a:xfrm>
            <a:off x="1657350" y="307551"/>
            <a:ext cx="6083100" cy="578100"/>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OBJECTIVES</a:t>
            </a:r>
          </a:p>
        </p:txBody>
      </p:sp>
      <p:sp>
        <p:nvSpPr>
          <p:cNvPr id="2" name="Date Placeholder 1">
            <a:extLst>
              <a:ext uri="{FF2B5EF4-FFF2-40B4-BE49-F238E27FC236}">
                <a16:creationId xmlns:a16="http://schemas.microsoft.com/office/drawing/2014/main" id="{60AEDFDE-41E5-8B5A-343E-5E66FAED8A5C}"/>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181F1F1C-F65B-6114-2964-59DFCC980938}"/>
              </a:ext>
            </a:extLst>
          </p:cNvPr>
          <p:cNvSpPr>
            <a:spLocks noGrp="1"/>
          </p:cNvSpPr>
          <p:nvPr>
            <p:ph type="ftr" idx="11"/>
          </p:nvPr>
        </p:nvSpPr>
        <p:spPr/>
        <p:txBody>
          <a:bodyPr/>
          <a:lstStyle/>
          <a:p>
            <a:r>
              <a:rPr lang="en-US"/>
              <a:t>INT 200 : ANALYZE AND VISUALIZE SWIGGY FOOD DELIVERY FOR DIFFERENT CUISINES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66255" y="435270"/>
            <a:ext cx="8720049"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26.</a:t>
            </a:r>
          </a:p>
          <a:p>
            <a:endParaRPr lang="en-IN" sz="3200" dirty="0"/>
          </a:p>
        </p:txBody>
      </p:sp>
      <p:pic>
        <p:nvPicPr>
          <p:cNvPr id="7" name="Google Shape;433;p50">
            <a:extLst>
              <a:ext uri="{FF2B5EF4-FFF2-40B4-BE49-F238E27FC236}">
                <a16:creationId xmlns:a16="http://schemas.microsoft.com/office/drawing/2014/main" id="{AFDC050A-1BFB-CC7A-E230-7A2D1271FE8E}"/>
              </a:ext>
            </a:extLst>
          </p:cNvPr>
          <p:cNvPicPr preferRelativeResize="0"/>
          <p:nvPr/>
        </p:nvPicPr>
        <p:blipFill>
          <a:blip r:embed="rId2">
            <a:alphaModFix/>
          </a:blip>
          <a:stretch>
            <a:fillRect/>
          </a:stretch>
        </p:blipFill>
        <p:spPr>
          <a:xfrm>
            <a:off x="152400" y="789709"/>
            <a:ext cx="8839200" cy="5566640"/>
          </a:xfrm>
          <a:prstGeom prst="rect">
            <a:avLst/>
          </a:prstGeom>
          <a:noFill/>
          <a:ln>
            <a:noFill/>
          </a:ln>
        </p:spPr>
      </p:pic>
    </p:spTree>
    <p:extLst>
      <p:ext uri="{BB962C8B-B14F-4D97-AF65-F5344CB8AC3E}">
        <p14:creationId xmlns:p14="http://schemas.microsoft.com/office/powerpoint/2010/main" val="1193487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66255" y="435270"/>
            <a:ext cx="8720049"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27.</a:t>
            </a:r>
          </a:p>
          <a:p>
            <a:endParaRPr lang="en-IN" sz="3200" dirty="0"/>
          </a:p>
        </p:txBody>
      </p:sp>
      <p:pic>
        <p:nvPicPr>
          <p:cNvPr id="7" name="Google Shape;449;p52">
            <a:extLst>
              <a:ext uri="{FF2B5EF4-FFF2-40B4-BE49-F238E27FC236}">
                <a16:creationId xmlns:a16="http://schemas.microsoft.com/office/drawing/2014/main" id="{3EEE152C-91E7-30B5-9454-799A55C15EFA}"/>
              </a:ext>
            </a:extLst>
          </p:cNvPr>
          <p:cNvPicPr preferRelativeResize="0"/>
          <p:nvPr/>
        </p:nvPicPr>
        <p:blipFill>
          <a:blip r:embed="rId2">
            <a:alphaModFix/>
          </a:blip>
          <a:stretch>
            <a:fillRect/>
          </a:stretch>
        </p:blipFill>
        <p:spPr>
          <a:xfrm>
            <a:off x="114300" y="1038376"/>
            <a:ext cx="9029700" cy="5317975"/>
          </a:xfrm>
          <a:prstGeom prst="rect">
            <a:avLst/>
          </a:prstGeom>
          <a:noFill/>
          <a:ln>
            <a:noFill/>
          </a:ln>
        </p:spPr>
      </p:pic>
    </p:spTree>
    <p:extLst>
      <p:ext uri="{BB962C8B-B14F-4D97-AF65-F5344CB8AC3E}">
        <p14:creationId xmlns:p14="http://schemas.microsoft.com/office/powerpoint/2010/main" val="54737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8122" y="474460"/>
            <a:ext cx="8720049"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28.</a:t>
            </a:r>
          </a:p>
          <a:p>
            <a:endParaRPr lang="en-IN" sz="3200" dirty="0"/>
          </a:p>
        </p:txBody>
      </p:sp>
      <p:pic>
        <p:nvPicPr>
          <p:cNvPr id="7" name="Google Shape;463;p54">
            <a:extLst>
              <a:ext uri="{FF2B5EF4-FFF2-40B4-BE49-F238E27FC236}">
                <a16:creationId xmlns:a16="http://schemas.microsoft.com/office/drawing/2014/main" id="{0DB777E5-FB3D-56C5-AE14-D297FE77F68E}"/>
              </a:ext>
            </a:extLst>
          </p:cNvPr>
          <p:cNvPicPr preferRelativeResize="0"/>
          <p:nvPr/>
        </p:nvPicPr>
        <p:blipFill>
          <a:blip r:embed="rId2">
            <a:alphaModFix/>
          </a:blip>
          <a:stretch>
            <a:fillRect/>
          </a:stretch>
        </p:blipFill>
        <p:spPr>
          <a:xfrm>
            <a:off x="106679" y="839585"/>
            <a:ext cx="8839199" cy="5516766"/>
          </a:xfrm>
          <a:prstGeom prst="rect">
            <a:avLst/>
          </a:prstGeom>
          <a:noFill/>
          <a:ln>
            <a:noFill/>
          </a:ln>
        </p:spPr>
      </p:pic>
    </p:spTree>
    <p:extLst>
      <p:ext uri="{BB962C8B-B14F-4D97-AF65-F5344CB8AC3E}">
        <p14:creationId xmlns:p14="http://schemas.microsoft.com/office/powerpoint/2010/main" val="1703870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66255" y="435270"/>
            <a:ext cx="8720049"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29.</a:t>
            </a:r>
          </a:p>
          <a:p>
            <a:endParaRPr lang="en-IN" sz="3200" dirty="0"/>
          </a:p>
        </p:txBody>
      </p:sp>
      <p:pic>
        <p:nvPicPr>
          <p:cNvPr id="7" name="Google Shape;477;p56">
            <a:extLst>
              <a:ext uri="{FF2B5EF4-FFF2-40B4-BE49-F238E27FC236}">
                <a16:creationId xmlns:a16="http://schemas.microsoft.com/office/drawing/2014/main" id="{CDDDB23D-75EC-779C-FF41-32B0224776D9}"/>
              </a:ext>
            </a:extLst>
          </p:cNvPr>
          <p:cNvPicPr preferRelativeResize="0"/>
          <p:nvPr/>
        </p:nvPicPr>
        <p:blipFill>
          <a:blip r:embed="rId2">
            <a:alphaModFix/>
          </a:blip>
          <a:stretch>
            <a:fillRect/>
          </a:stretch>
        </p:blipFill>
        <p:spPr>
          <a:xfrm>
            <a:off x="151879" y="947651"/>
            <a:ext cx="8734425" cy="5408700"/>
          </a:xfrm>
          <a:prstGeom prst="rect">
            <a:avLst/>
          </a:prstGeom>
          <a:noFill/>
          <a:ln>
            <a:noFill/>
          </a:ln>
        </p:spPr>
      </p:pic>
    </p:spTree>
    <p:extLst>
      <p:ext uri="{BB962C8B-B14F-4D97-AF65-F5344CB8AC3E}">
        <p14:creationId xmlns:p14="http://schemas.microsoft.com/office/powerpoint/2010/main" val="1549392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66255" y="435270"/>
            <a:ext cx="8720049"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30.</a:t>
            </a:r>
          </a:p>
          <a:p>
            <a:endParaRPr lang="en-IN" sz="3200" dirty="0"/>
          </a:p>
        </p:txBody>
      </p:sp>
      <p:pic>
        <p:nvPicPr>
          <p:cNvPr id="7" name="Google Shape;491;p58">
            <a:extLst>
              <a:ext uri="{FF2B5EF4-FFF2-40B4-BE49-F238E27FC236}">
                <a16:creationId xmlns:a16="http://schemas.microsoft.com/office/drawing/2014/main" id="{50A2C363-5ABE-AA49-5836-F28D5EA7D9D8}"/>
              </a:ext>
            </a:extLst>
          </p:cNvPr>
          <p:cNvPicPr preferRelativeResize="0"/>
          <p:nvPr/>
        </p:nvPicPr>
        <p:blipFill>
          <a:blip r:embed="rId2">
            <a:alphaModFix/>
          </a:blip>
          <a:stretch>
            <a:fillRect/>
          </a:stretch>
        </p:blipFill>
        <p:spPr>
          <a:xfrm>
            <a:off x="138545" y="1055717"/>
            <a:ext cx="8839200" cy="5168763"/>
          </a:xfrm>
          <a:prstGeom prst="rect">
            <a:avLst/>
          </a:prstGeom>
          <a:noFill/>
          <a:ln>
            <a:noFill/>
          </a:ln>
        </p:spPr>
      </p:pic>
    </p:spTree>
    <p:extLst>
      <p:ext uri="{BB962C8B-B14F-4D97-AF65-F5344CB8AC3E}">
        <p14:creationId xmlns:p14="http://schemas.microsoft.com/office/powerpoint/2010/main" val="961148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400110"/>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31.</a:t>
            </a:r>
            <a:endParaRPr lang="en-IN" sz="3200" dirty="0"/>
          </a:p>
        </p:txBody>
      </p:sp>
      <p:pic>
        <p:nvPicPr>
          <p:cNvPr id="7" name="Google Shape;505;p60">
            <a:extLst>
              <a:ext uri="{FF2B5EF4-FFF2-40B4-BE49-F238E27FC236}">
                <a16:creationId xmlns:a16="http://schemas.microsoft.com/office/drawing/2014/main" id="{89666DA9-1758-2248-0C5C-FB63A93E518C}"/>
              </a:ext>
            </a:extLst>
          </p:cNvPr>
          <p:cNvPicPr preferRelativeResize="0"/>
          <p:nvPr/>
        </p:nvPicPr>
        <p:blipFill>
          <a:blip r:embed="rId2">
            <a:alphaModFix/>
          </a:blip>
          <a:stretch>
            <a:fillRect/>
          </a:stretch>
        </p:blipFill>
        <p:spPr>
          <a:xfrm>
            <a:off x="152400" y="681644"/>
            <a:ext cx="8839200" cy="5576531"/>
          </a:xfrm>
          <a:prstGeom prst="rect">
            <a:avLst/>
          </a:prstGeom>
          <a:noFill/>
          <a:ln>
            <a:noFill/>
          </a:ln>
        </p:spPr>
      </p:pic>
    </p:spTree>
    <p:extLst>
      <p:ext uri="{BB962C8B-B14F-4D97-AF65-F5344CB8AC3E}">
        <p14:creationId xmlns:p14="http://schemas.microsoft.com/office/powerpoint/2010/main" val="3415220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32.</a:t>
            </a:r>
          </a:p>
          <a:p>
            <a:endParaRPr lang="en-IN" sz="3200" dirty="0"/>
          </a:p>
        </p:txBody>
      </p:sp>
      <p:pic>
        <p:nvPicPr>
          <p:cNvPr id="7" name="Google Shape;519;p62">
            <a:extLst>
              <a:ext uri="{FF2B5EF4-FFF2-40B4-BE49-F238E27FC236}">
                <a16:creationId xmlns:a16="http://schemas.microsoft.com/office/drawing/2014/main" id="{13494547-60C9-BED1-FC2C-E39D38CD7FAF}"/>
              </a:ext>
            </a:extLst>
          </p:cNvPr>
          <p:cNvPicPr preferRelativeResize="0"/>
          <p:nvPr/>
        </p:nvPicPr>
        <p:blipFill>
          <a:blip r:embed="rId2">
            <a:alphaModFix/>
          </a:blip>
          <a:stretch>
            <a:fillRect/>
          </a:stretch>
        </p:blipFill>
        <p:spPr>
          <a:xfrm>
            <a:off x="152400" y="931025"/>
            <a:ext cx="8839200" cy="5290106"/>
          </a:xfrm>
          <a:prstGeom prst="rect">
            <a:avLst/>
          </a:prstGeom>
          <a:noFill/>
          <a:ln>
            <a:noFill/>
          </a:ln>
        </p:spPr>
      </p:pic>
    </p:spTree>
    <p:extLst>
      <p:ext uri="{BB962C8B-B14F-4D97-AF65-F5344CB8AC3E}">
        <p14:creationId xmlns:p14="http://schemas.microsoft.com/office/powerpoint/2010/main" val="493104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33.</a:t>
            </a:r>
          </a:p>
          <a:p>
            <a:endParaRPr lang="en-IN" sz="3200" dirty="0"/>
          </a:p>
        </p:txBody>
      </p:sp>
      <p:pic>
        <p:nvPicPr>
          <p:cNvPr id="7" name="Google Shape;533;p64">
            <a:extLst>
              <a:ext uri="{FF2B5EF4-FFF2-40B4-BE49-F238E27FC236}">
                <a16:creationId xmlns:a16="http://schemas.microsoft.com/office/drawing/2014/main" id="{F750E98B-465B-AA31-1C88-3DF9CF10337E}"/>
              </a:ext>
            </a:extLst>
          </p:cNvPr>
          <p:cNvPicPr preferRelativeResize="0"/>
          <p:nvPr/>
        </p:nvPicPr>
        <p:blipFill>
          <a:blip r:embed="rId2">
            <a:alphaModFix/>
          </a:blip>
          <a:stretch>
            <a:fillRect/>
          </a:stretch>
        </p:blipFill>
        <p:spPr>
          <a:xfrm>
            <a:off x="152400" y="698268"/>
            <a:ext cx="8839200" cy="5658081"/>
          </a:xfrm>
          <a:prstGeom prst="rect">
            <a:avLst/>
          </a:prstGeom>
          <a:noFill/>
          <a:ln>
            <a:noFill/>
          </a:ln>
        </p:spPr>
      </p:pic>
    </p:spTree>
    <p:extLst>
      <p:ext uri="{BB962C8B-B14F-4D97-AF65-F5344CB8AC3E}">
        <p14:creationId xmlns:p14="http://schemas.microsoft.com/office/powerpoint/2010/main" val="1342317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34.</a:t>
            </a:r>
          </a:p>
          <a:p>
            <a:endParaRPr lang="en-IN" sz="3200" dirty="0"/>
          </a:p>
        </p:txBody>
      </p:sp>
      <p:pic>
        <p:nvPicPr>
          <p:cNvPr id="7" name="Google Shape;547;p66">
            <a:extLst>
              <a:ext uri="{FF2B5EF4-FFF2-40B4-BE49-F238E27FC236}">
                <a16:creationId xmlns:a16="http://schemas.microsoft.com/office/drawing/2014/main" id="{C8326969-7CCC-6043-49E9-9B76D080E906}"/>
              </a:ext>
            </a:extLst>
          </p:cNvPr>
          <p:cNvPicPr preferRelativeResize="0"/>
          <p:nvPr/>
        </p:nvPicPr>
        <p:blipFill>
          <a:blip r:embed="rId2">
            <a:alphaModFix/>
          </a:blip>
          <a:stretch>
            <a:fillRect/>
          </a:stretch>
        </p:blipFill>
        <p:spPr>
          <a:xfrm>
            <a:off x="152400" y="843474"/>
            <a:ext cx="8839200" cy="5171052"/>
          </a:xfrm>
          <a:prstGeom prst="rect">
            <a:avLst/>
          </a:prstGeom>
          <a:noFill/>
          <a:ln>
            <a:noFill/>
          </a:ln>
        </p:spPr>
      </p:pic>
    </p:spTree>
    <p:extLst>
      <p:ext uri="{BB962C8B-B14F-4D97-AF65-F5344CB8AC3E}">
        <p14:creationId xmlns:p14="http://schemas.microsoft.com/office/powerpoint/2010/main" val="4107840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892552"/>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35.</a:t>
            </a:r>
          </a:p>
          <a:p>
            <a:endParaRPr lang="en-IN" sz="3200" dirty="0"/>
          </a:p>
        </p:txBody>
      </p:sp>
      <p:pic>
        <p:nvPicPr>
          <p:cNvPr id="7" name="Google Shape;561;p68">
            <a:extLst>
              <a:ext uri="{FF2B5EF4-FFF2-40B4-BE49-F238E27FC236}">
                <a16:creationId xmlns:a16="http://schemas.microsoft.com/office/drawing/2014/main" id="{902CB21D-917E-D159-E726-FF2D3BE00630}"/>
              </a:ext>
            </a:extLst>
          </p:cNvPr>
          <p:cNvPicPr preferRelativeResize="0"/>
          <p:nvPr/>
        </p:nvPicPr>
        <p:blipFill>
          <a:blip r:embed="rId2">
            <a:alphaModFix/>
          </a:blip>
          <a:stretch>
            <a:fillRect/>
          </a:stretch>
        </p:blipFill>
        <p:spPr>
          <a:xfrm>
            <a:off x="152400" y="615142"/>
            <a:ext cx="8839200" cy="5623033"/>
          </a:xfrm>
          <a:prstGeom prst="rect">
            <a:avLst/>
          </a:prstGeom>
          <a:noFill/>
          <a:ln>
            <a:noFill/>
          </a:ln>
        </p:spPr>
      </p:pic>
    </p:spTree>
    <p:extLst>
      <p:ext uri="{BB962C8B-B14F-4D97-AF65-F5344CB8AC3E}">
        <p14:creationId xmlns:p14="http://schemas.microsoft.com/office/powerpoint/2010/main" val="2084078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40" name="Google Shape;140;p4"/>
          <p:cNvSpPr txBox="1">
            <a:spLocks noGrp="1"/>
          </p:cNvSpPr>
          <p:nvPr>
            <p:ph type="title"/>
          </p:nvPr>
        </p:nvSpPr>
        <p:spPr>
          <a:xfrm>
            <a:off x="1403487" y="230282"/>
            <a:ext cx="6083163" cy="578031"/>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RESEARCH/PRODUCT SURVEY </a:t>
            </a:r>
            <a:endParaRPr lang="en-US" dirty="0"/>
          </a:p>
        </p:txBody>
      </p:sp>
      <p:sp>
        <p:nvSpPr>
          <p:cNvPr id="141" name="Google Shape;141;p4"/>
          <p:cNvSpPr txBox="1">
            <a:spLocks noGrp="1"/>
          </p:cNvSpPr>
          <p:nvPr>
            <p:ph type="body" idx="1"/>
          </p:nvPr>
        </p:nvSpPr>
        <p:spPr>
          <a:xfrm>
            <a:off x="628650" y="1058175"/>
            <a:ext cx="7886700" cy="5545200"/>
          </a:xfrm>
          <a:prstGeom prst="rect">
            <a:avLst/>
          </a:prstGeom>
        </p:spPr>
        <p:txBody>
          <a:bodyPr spcFirstLastPara="1" wrap="square" lIns="91425" tIns="45700" rIns="91425" bIns="45700" anchor="t" anchorCtr="0">
            <a:normAutofit/>
          </a:bodyPr>
          <a:lstStyle/>
          <a:p>
            <a:pPr marL="457200" lvl="0" indent="0" algn="just" rtl="0">
              <a:lnSpc>
                <a:spcPct val="110000"/>
              </a:lnSpc>
              <a:spcBef>
                <a:spcPts val="0"/>
              </a:spcBef>
              <a:spcAft>
                <a:spcPts val="0"/>
              </a:spcAft>
              <a:buNone/>
            </a:pPr>
            <a:endParaRPr sz="2000" dirty="0">
              <a:solidFill>
                <a:srgbClr val="3F3F3F"/>
              </a:solidFill>
              <a:latin typeface="Times New Roman"/>
              <a:ea typeface="Times New Roman"/>
              <a:cs typeface="Times New Roman"/>
              <a:sym typeface="Times New Roman"/>
            </a:endParaRPr>
          </a:p>
          <a:p>
            <a:pPr marL="457200" lvl="0" indent="-355600" algn="l" rtl="0">
              <a:lnSpc>
                <a:spcPct val="120000"/>
              </a:lnSpc>
              <a:spcBef>
                <a:spcPts val="0"/>
              </a:spcBef>
              <a:spcAft>
                <a:spcPts val="0"/>
              </a:spcAft>
              <a:buClr>
                <a:srgbClr val="111111"/>
              </a:buClr>
              <a:buSzPts val="2000"/>
              <a:buFont typeface="Wingdings" panose="05000000000000000000" pitchFamily="2" charset="2"/>
              <a:buChar char="Ø"/>
            </a:pPr>
            <a:r>
              <a:rPr lang="en-US" sz="2000" dirty="0">
                <a:solidFill>
                  <a:srgbClr val="111111"/>
                </a:solidFill>
                <a:highlight>
                  <a:srgbClr val="FFFFFF"/>
                </a:highlight>
                <a:latin typeface="Times New Roman"/>
                <a:ea typeface="Times New Roman"/>
                <a:cs typeface="Times New Roman"/>
                <a:sym typeface="Times New Roman"/>
              </a:rPr>
              <a:t>An Analysis of Online Food Ordering Applications in India: Zomato and Swiggy</a:t>
            </a:r>
            <a:endParaRPr sz="20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20000"/>
              </a:lnSpc>
              <a:spcBef>
                <a:spcPts val="0"/>
              </a:spcBef>
              <a:spcAft>
                <a:spcPts val="0"/>
              </a:spcAft>
              <a:buNone/>
            </a:pPr>
            <a:r>
              <a:rPr lang="en-US" sz="2000" u="sng" dirty="0">
                <a:solidFill>
                  <a:schemeClr val="accent1">
                    <a:lumMod val="75000"/>
                  </a:schemeClr>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https://www.researchgate.net/publication/348880558_An_Analysis_of_Online_Food_Ordering_Applications_in_India_Zomato_and_Swiggy</a:t>
            </a:r>
            <a:endParaRPr sz="2000" dirty="0">
              <a:solidFill>
                <a:schemeClr val="accent1">
                  <a:lumMod val="75000"/>
                </a:schemeClr>
              </a:solidFill>
              <a:latin typeface="Times New Roman"/>
              <a:ea typeface="Times New Roman"/>
              <a:cs typeface="Times New Roman"/>
              <a:sym typeface="Times New Roman"/>
            </a:endParaRPr>
          </a:p>
          <a:p>
            <a:pPr marL="0" lvl="0" indent="0" algn="l" rtl="0">
              <a:lnSpc>
                <a:spcPct val="120000"/>
              </a:lnSpc>
              <a:spcBef>
                <a:spcPts val="0"/>
              </a:spcBef>
              <a:spcAft>
                <a:spcPts val="0"/>
              </a:spcAft>
              <a:buNone/>
            </a:pPr>
            <a:endParaRPr sz="2000" dirty="0">
              <a:solidFill>
                <a:srgbClr val="3F3F3F"/>
              </a:solidFill>
              <a:latin typeface="Times New Roman"/>
              <a:ea typeface="Times New Roman"/>
              <a:cs typeface="Times New Roman"/>
              <a:sym typeface="Times New Roman"/>
            </a:endParaRPr>
          </a:p>
          <a:p>
            <a:pPr marL="457200" lvl="0" indent="-355600" algn="l" rtl="0">
              <a:lnSpc>
                <a:spcPct val="120000"/>
              </a:lnSpc>
              <a:spcBef>
                <a:spcPts val="0"/>
              </a:spcBef>
              <a:spcAft>
                <a:spcPts val="0"/>
              </a:spcAft>
              <a:buClr>
                <a:srgbClr val="111111"/>
              </a:buClr>
              <a:buSzPts val="2000"/>
              <a:buFont typeface="Wingdings" panose="05000000000000000000" pitchFamily="2" charset="2"/>
              <a:buChar char="Ø"/>
            </a:pPr>
            <a:r>
              <a:rPr lang="en-US" sz="2000" dirty="0">
                <a:solidFill>
                  <a:srgbClr val="111111"/>
                </a:solidFill>
                <a:highlight>
                  <a:srgbClr val="FFFFFF"/>
                </a:highlight>
                <a:latin typeface="Times New Roman"/>
                <a:ea typeface="Times New Roman"/>
                <a:cs typeface="Times New Roman"/>
                <a:sym typeface="Times New Roman"/>
              </a:rPr>
              <a:t>A Study on Impact of Online Food delivery app on Restaurant Business special reference to </a:t>
            </a:r>
            <a:r>
              <a:rPr lang="en-US" sz="2000" dirty="0" err="1">
                <a:solidFill>
                  <a:srgbClr val="111111"/>
                </a:solidFill>
                <a:highlight>
                  <a:srgbClr val="FFFFFF"/>
                </a:highlight>
                <a:latin typeface="Times New Roman"/>
                <a:ea typeface="Times New Roman"/>
                <a:cs typeface="Times New Roman"/>
                <a:sym typeface="Times New Roman"/>
              </a:rPr>
              <a:t>zomato</a:t>
            </a:r>
            <a:r>
              <a:rPr lang="en-US" sz="2000" dirty="0">
                <a:solidFill>
                  <a:srgbClr val="111111"/>
                </a:solidFill>
                <a:highlight>
                  <a:srgbClr val="FFFFFF"/>
                </a:highlight>
                <a:latin typeface="Times New Roman"/>
                <a:ea typeface="Times New Roman"/>
                <a:cs typeface="Times New Roman"/>
                <a:sym typeface="Times New Roman"/>
              </a:rPr>
              <a:t> and </a:t>
            </a:r>
            <a:r>
              <a:rPr lang="en-US" sz="2000" dirty="0" err="1">
                <a:solidFill>
                  <a:srgbClr val="111111"/>
                </a:solidFill>
                <a:highlight>
                  <a:srgbClr val="FFFFFF"/>
                </a:highlight>
                <a:latin typeface="Times New Roman"/>
                <a:ea typeface="Times New Roman"/>
                <a:cs typeface="Times New Roman"/>
                <a:sym typeface="Times New Roman"/>
              </a:rPr>
              <a:t>swiggy</a:t>
            </a:r>
            <a:endParaRPr sz="20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20000"/>
              </a:lnSpc>
              <a:spcBef>
                <a:spcPts val="0"/>
              </a:spcBef>
              <a:spcAft>
                <a:spcPts val="0"/>
              </a:spcAft>
              <a:buNone/>
            </a:pPr>
            <a:r>
              <a:rPr lang="en-US" sz="2000" u="sng" dirty="0">
                <a:solidFill>
                  <a:schemeClr val="hlink"/>
                </a:solidFill>
                <a:highlight>
                  <a:srgbClr val="FFFFFF"/>
                </a:highlight>
                <a:latin typeface="Times New Roman"/>
                <a:ea typeface="Times New Roman"/>
                <a:cs typeface="Times New Roman"/>
                <a:sym typeface="Times New Roman"/>
                <a:hlinkClick r:id="rId4"/>
              </a:rPr>
              <a:t>http://ijrar.com/upload_issue/ijrar_issue_20542895.pdf</a:t>
            </a:r>
            <a:endParaRPr sz="2000" dirty="0">
              <a:solidFill>
                <a:srgbClr val="111111"/>
              </a:solidFill>
              <a:highlight>
                <a:srgbClr val="FFFFFF"/>
              </a:highlight>
              <a:latin typeface="Times New Roman"/>
              <a:ea typeface="Times New Roman"/>
              <a:cs typeface="Times New Roman"/>
              <a:sym typeface="Times New Roman"/>
            </a:endParaRPr>
          </a:p>
          <a:p>
            <a:pPr marL="914400" lvl="0" indent="0" algn="l" rtl="0">
              <a:lnSpc>
                <a:spcPct val="120000"/>
              </a:lnSpc>
              <a:spcBef>
                <a:spcPts val="0"/>
              </a:spcBef>
              <a:spcAft>
                <a:spcPts val="0"/>
              </a:spcAft>
              <a:buNone/>
            </a:pPr>
            <a:endParaRPr sz="2000" dirty="0">
              <a:solidFill>
                <a:srgbClr val="111111"/>
              </a:solidFill>
              <a:highlight>
                <a:srgbClr val="FFFFFF"/>
              </a:highlight>
              <a:latin typeface="Times New Roman"/>
              <a:ea typeface="Times New Roman"/>
              <a:cs typeface="Times New Roman"/>
              <a:sym typeface="Times New Roman"/>
            </a:endParaRPr>
          </a:p>
          <a:p>
            <a:pPr marL="457200" lvl="0" indent="-355600" algn="l" rtl="0">
              <a:lnSpc>
                <a:spcPct val="120000"/>
              </a:lnSpc>
              <a:spcBef>
                <a:spcPts val="0"/>
              </a:spcBef>
              <a:spcAft>
                <a:spcPts val="0"/>
              </a:spcAft>
              <a:buClr>
                <a:srgbClr val="222222"/>
              </a:buClr>
              <a:buSzPts val="2000"/>
              <a:buFont typeface="Wingdings" panose="05000000000000000000" pitchFamily="2" charset="2"/>
              <a:buChar char="Ø"/>
            </a:pPr>
            <a:r>
              <a:rPr lang="en-US" sz="2000" dirty="0">
                <a:solidFill>
                  <a:srgbClr val="222222"/>
                </a:solidFill>
                <a:highlight>
                  <a:srgbClr val="FFFFFF"/>
                </a:highlight>
                <a:latin typeface="Times New Roman"/>
                <a:ea typeface="Times New Roman"/>
                <a:cs typeface="Times New Roman"/>
                <a:sym typeface="Times New Roman"/>
              </a:rPr>
              <a:t>End-to-End Predictive Analysis on Zomato</a:t>
            </a:r>
            <a:endParaRPr sz="2000" dirty="0">
              <a:solidFill>
                <a:srgbClr val="222222"/>
              </a:solidFill>
              <a:highlight>
                <a:srgbClr val="FFFFFF"/>
              </a:highlight>
              <a:latin typeface="Times New Roman"/>
              <a:ea typeface="Times New Roman"/>
              <a:cs typeface="Times New Roman"/>
              <a:sym typeface="Times New Roman"/>
            </a:endParaRPr>
          </a:p>
          <a:p>
            <a:pPr marL="0" lvl="0" indent="0" algn="l" rtl="0">
              <a:spcBef>
                <a:spcPts val="750"/>
              </a:spcBef>
              <a:spcAft>
                <a:spcPts val="0"/>
              </a:spcAft>
              <a:buClr>
                <a:schemeClr val="dk1"/>
              </a:buClr>
              <a:buSzPts val="1100"/>
              <a:buFont typeface="Arial"/>
              <a:buNone/>
            </a:pPr>
            <a:r>
              <a:rPr lang="en-US" sz="2000" dirty="0">
                <a:solidFill>
                  <a:srgbClr val="222222"/>
                </a:solidFill>
                <a:highlight>
                  <a:srgbClr val="FFFFFF"/>
                </a:highlight>
                <a:latin typeface="Times New Roman"/>
                <a:ea typeface="Times New Roman"/>
                <a:cs typeface="Times New Roman"/>
                <a:sym typeface="Times New Roman"/>
              </a:rPr>
              <a:t>  </a:t>
            </a:r>
            <a:r>
              <a:rPr lang="en-US" u="sng" dirty="0">
                <a:solidFill>
                  <a:schemeClr val="hlink"/>
                </a:solidFill>
                <a:hlinkClick r:id="rId5"/>
              </a:rPr>
              <a:t>https://www.analyticsvidhya.com/blog/2021/10/end-to-end-predictive-analysis-on-zomato/</a:t>
            </a:r>
            <a:endParaRPr dirty="0"/>
          </a:p>
          <a:p>
            <a:pPr marL="914400" lvl="0" indent="0" algn="l" rtl="0">
              <a:lnSpc>
                <a:spcPct val="120000"/>
              </a:lnSpc>
              <a:spcBef>
                <a:spcPts val="0"/>
              </a:spcBef>
              <a:spcAft>
                <a:spcPts val="0"/>
              </a:spcAft>
              <a:buNone/>
            </a:pPr>
            <a:endParaRPr sz="2000" dirty="0">
              <a:solidFill>
                <a:srgbClr val="111111"/>
              </a:solidFill>
              <a:highlight>
                <a:srgbClr val="FFFFFF"/>
              </a:highlight>
              <a:latin typeface="Times New Roman"/>
              <a:ea typeface="Times New Roman"/>
              <a:cs typeface="Times New Roman"/>
              <a:sym typeface="Times New Roman"/>
            </a:endParaRPr>
          </a:p>
          <a:p>
            <a:pPr marL="457200" lvl="0" indent="0" algn="just" rtl="0">
              <a:lnSpc>
                <a:spcPct val="110000"/>
              </a:lnSpc>
              <a:spcBef>
                <a:spcPts val="0"/>
              </a:spcBef>
              <a:spcAft>
                <a:spcPts val="0"/>
              </a:spcAft>
              <a:buNone/>
            </a:pPr>
            <a:endParaRPr sz="2000" dirty="0">
              <a:solidFill>
                <a:srgbClr val="3F3F3F"/>
              </a:solidFill>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71253648-06CB-001D-926E-1807E4E1162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EF78168E-A2F8-47EE-BAD9-3EC5C99FA3AC}"/>
              </a:ext>
            </a:extLst>
          </p:cNvPr>
          <p:cNvSpPr>
            <a:spLocks noGrp="1"/>
          </p:cNvSpPr>
          <p:nvPr>
            <p:ph type="ftr" idx="11"/>
          </p:nvPr>
        </p:nvSpPr>
        <p:spPr/>
        <p:txBody>
          <a:bodyPr/>
          <a:lstStyle/>
          <a:p>
            <a:r>
              <a:rPr lang="en-US"/>
              <a:t>INT 200 : ANALYZE AND VISUALIZE SWIGGY FOOD DELIVERY FOR DIFFERENT CUISINES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1508105"/>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36.</a:t>
            </a:r>
            <a:r>
              <a:rPr lang="en-IN" sz="2000" dirty="0">
                <a:solidFill>
                  <a:srgbClr val="3F4D53"/>
                </a:solidFill>
                <a:latin typeface="Times New Roman"/>
                <a:ea typeface="Times New Roman"/>
                <a:cs typeface="Times New Roman"/>
                <a:sym typeface="Times New Roman"/>
              </a:rPr>
              <a:t> Which cuisine got very good delivery rating with best food rating from the customers ?</a:t>
            </a:r>
          </a:p>
          <a:p>
            <a:endParaRPr lang="en-US" sz="2000" dirty="0">
              <a:solidFill>
                <a:srgbClr val="3F4D53"/>
              </a:solidFill>
              <a:latin typeface="Times New Roman"/>
              <a:ea typeface="Times New Roman"/>
              <a:cs typeface="Times New Roman"/>
              <a:sym typeface="Times New Roman"/>
            </a:endParaRPr>
          </a:p>
          <a:p>
            <a:endParaRPr lang="en-IN" sz="3200" dirty="0"/>
          </a:p>
        </p:txBody>
      </p:sp>
      <p:pic>
        <p:nvPicPr>
          <p:cNvPr id="8" name="Picture 7">
            <a:extLst>
              <a:ext uri="{FF2B5EF4-FFF2-40B4-BE49-F238E27FC236}">
                <a16:creationId xmlns:a16="http://schemas.microsoft.com/office/drawing/2014/main" id="{BC336BC9-9E0E-8F30-4E9D-20E152BD24E8}"/>
              </a:ext>
            </a:extLst>
          </p:cNvPr>
          <p:cNvPicPr>
            <a:picLocks noChangeAspect="1"/>
          </p:cNvPicPr>
          <p:nvPr/>
        </p:nvPicPr>
        <p:blipFill>
          <a:blip r:embed="rId2"/>
          <a:stretch>
            <a:fillRect/>
          </a:stretch>
        </p:blipFill>
        <p:spPr>
          <a:xfrm>
            <a:off x="407324" y="770326"/>
            <a:ext cx="8188036" cy="5586025"/>
          </a:xfrm>
          <a:prstGeom prst="rect">
            <a:avLst/>
          </a:prstGeom>
        </p:spPr>
      </p:pic>
    </p:spTree>
    <p:extLst>
      <p:ext uri="{BB962C8B-B14F-4D97-AF65-F5344CB8AC3E}">
        <p14:creationId xmlns:p14="http://schemas.microsoft.com/office/powerpoint/2010/main" val="1553605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1508105"/>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37.</a:t>
            </a:r>
            <a:r>
              <a:rPr lang="en-IN" sz="2000" dirty="0">
                <a:solidFill>
                  <a:srgbClr val="3F4D53"/>
                </a:solidFill>
                <a:latin typeface="Times New Roman"/>
                <a:ea typeface="Times New Roman"/>
                <a:cs typeface="Times New Roman"/>
                <a:sym typeface="Times New Roman"/>
              </a:rPr>
              <a:t> Interpret the following graph which place got the best delivery rating and took less delivery fee ?</a:t>
            </a:r>
          </a:p>
          <a:p>
            <a:endParaRPr lang="en-US" sz="2000" dirty="0">
              <a:solidFill>
                <a:srgbClr val="3F4D53"/>
              </a:solidFill>
              <a:latin typeface="Times New Roman"/>
              <a:ea typeface="Times New Roman"/>
              <a:cs typeface="Times New Roman"/>
              <a:sym typeface="Times New Roman"/>
            </a:endParaRPr>
          </a:p>
          <a:p>
            <a:endParaRPr lang="en-IN" sz="3200" dirty="0"/>
          </a:p>
        </p:txBody>
      </p:sp>
      <p:pic>
        <p:nvPicPr>
          <p:cNvPr id="8" name="Picture 7">
            <a:extLst>
              <a:ext uri="{FF2B5EF4-FFF2-40B4-BE49-F238E27FC236}">
                <a16:creationId xmlns:a16="http://schemas.microsoft.com/office/drawing/2014/main" id="{35616A94-73DF-3FDB-DD2C-FE047B32D79B}"/>
              </a:ext>
            </a:extLst>
          </p:cNvPr>
          <p:cNvPicPr>
            <a:picLocks noChangeAspect="1"/>
          </p:cNvPicPr>
          <p:nvPr/>
        </p:nvPicPr>
        <p:blipFill>
          <a:blip r:embed="rId2"/>
          <a:stretch>
            <a:fillRect/>
          </a:stretch>
        </p:blipFill>
        <p:spPr>
          <a:xfrm>
            <a:off x="194872" y="1732253"/>
            <a:ext cx="8754256" cy="4486274"/>
          </a:xfrm>
          <a:prstGeom prst="rect">
            <a:avLst/>
          </a:prstGeom>
        </p:spPr>
      </p:pic>
    </p:spTree>
    <p:extLst>
      <p:ext uri="{BB962C8B-B14F-4D97-AF65-F5344CB8AC3E}">
        <p14:creationId xmlns:p14="http://schemas.microsoft.com/office/powerpoint/2010/main" val="1766103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1508105"/>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38.</a:t>
            </a:r>
            <a:r>
              <a:rPr lang="en-IN" sz="2000" dirty="0">
                <a:solidFill>
                  <a:srgbClr val="3F4D53"/>
                </a:solidFill>
                <a:latin typeface="Times New Roman"/>
                <a:ea typeface="Times New Roman"/>
                <a:cs typeface="Times New Roman"/>
                <a:sym typeface="Times New Roman"/>
              </a:rPr>
              <a:t> How much does it costs for packaging charges in Chennai to deliver a Indian cuisine ?</a:t>
            </a:r>
          </a:p>
          <a:p>
            <a:endParaRPr lang="en-US" sz="2000" dirty="0">
              <a:solidFill>
                <a:srgbClr val="3F4D53"/>
              </a:solidFill>
              <a:latin typeface="Times New Roman"/>
              <a:ea typeface="Times New Roman"/>
              <a:cs typeface="Times New Roman"/>
              <a:sym typeface="Times New Roman"/>
            </a:endParaRPr>
          </a:p>
          <a:p>
            <a:endParaRPr lang="en-IN" sz="3200" dirty="0"/>
          </a:p>
        </p:txBody>
      </p:sp>
      <p:pic>
        <p:nvPicPr>
          <p:cNvPr id="8" name="Picture 7">
            <a:extLst>
              <a:ext uri="{FF2B5EF4-FFF2-40B4-BE49-F238E27FC236}">
                <a16:creationId xmlns:a16="http://schemas.microsoft.com/office/drawing/2014/main" id="{5026AA79-25BF-B3D6-A460-5D4A3C81444A}"/>
              </a:ext>
            </a:extLst>
          </p:cNvPr>
          <p:cNvPicPr>
            <a:picLocks noChangeAspect="1"/>
          </p:cNvPicPr>
          <p:nvPr/>
        </p:nvPicPr>
        <p:blipFill>
          <a:blip r:embed="rId2"/>
          <a:stretch>
            <a:fillRect/>
          </a:stretch>
        </p:blipFill>
        <p:spPr>
          <a:xfrm>
            <a:off x="189677" y="1033068"/>
            <a:ext cx="8754256" cy="5197004"/>
          </a:xfrm>
          <a:prstGeom prst="rect">
            <a:avLst/>
          </a:prstGeom>
        </p:spPr>
      </p:pic>
    </p:spTree>
    <p:extLst>
      <p:ext uri="{BB962C8B-B14F-4D97-AF65-F5344CB8AC3E}">
        <p14:creationId xmlns:p14="http://schemas.microsoft.com/office/powerpoint/2010/main" val="1510812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207064" y="136524"/>
            <a:ext cx="8754256" cy="1508105"/>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39.</a:t>
            </a:r>
            <a:r>
              <a:rPr lang="en-IN" sz="2000" dirty="0">
                <a:solidFill>
                  <a:srgbClr val="3F4D53"/>
                </a:solidFill>
                <a:latin typeface="Times New Roman"/>
                <a:ea typeface="Times New Roman"/>
                <a:cs typeface="Times New Roman"/>
                <a:sym typeface="Times New Roman"/>
              </a:rPr>
              <a:t> Estimate the average time taken to deliver a Chinese cuisine in total dataset collected ?</a:t>
            </a:r>
          </a:p>
          <a:p>
            <a:endParaRPr lang="en-US" sz="2000" dirty="0">
              <a:solidFill>
                <a:srgbClr val="3F4D53"/>
              </a:solidFill>
              <a:latin typeface="Times New Roman"/>
              <a:ea typeface="Times New Roman"/>
              <a:cs typeface="Times New Roman"/>
              <a:sym typeface="Times New Roman"/>
            </a:endParaRPr>
          </a:p>
          <a:p>
            <a:endParaRPr lang="en-IN" sz="3200" dirty="0"/>
          </a:p>
        </p:txBody>
      </p:sp>
      <p:pic>
        <p:nvPicPr>
          <p:cNvPr id="8" name="Picture 7">
            <a:extLst>
              <a:ext uri="{FF2B5EF4-FFF2-40B4-BE49-F238E27FC236}">
                <a16:creationId xmlns:a16="http://schemas.microsoft.com/office/drawing/2014/main" id="{6496121B-AA41-1447-D25E-885EFBEA3B51}"/>
              </a:ext>
            </a:extLst>
          </p:cNvPr>
          <p:cNvPicPr>
            <a:picLocks noChangeAspect="1"/>
          </p:cNvPicPr>
          <p:nvPr/>
        </p:nvPicPr>
        <p:blipFill>
          <a:blip r:embed="rId2"/>
          <a:stretch>
            <a:fillRect/>
          </a:stretch>
        </p:blipFill>
        <p:spPr>
          <a:xfrm>
            <a:off x="182680" y="906087"/>
            <a:ext cx="8332670" cy="5450264"/>
          </a:xfrm>
          <a:prstGeom prst="rect">
            <a:avLst/>
          </a:prstGeom>
        </p:spPr>
      </p:pic>
    </p:spTree>
    <p:extLst>
      <p:ext uri="{BB962C8B-B14F-4D97-AF65-F5344CB8AC3E}">
        <p14:creationId xmlns:p14="http://schemas.microsoft.com/office/powerpoint/2010/main" val="492217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08C4C-3644-03C8-C3D9-372F035A1E59}"/>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2E0665C-35C5-9575-5F47-F4680A12CB7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7F7581D-A5C5-5FC8-CA0B-E650DDA19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
        <p:nvSpPr>
          <p:cNvPr id="6" name="TextBox 5">
            <a:extLst>
              <a:ext uri="{FF2B5EF4-FFF2-40B4-BE49-F238E27FC236}">
                <a16:creationId xmlns:a16="http://schemas.microsoft.com/office/drawing/2014/main" id="{80645A62-70B0-DF89-B318-C7A1EA3CFE06}"/>
              </a:ext>
            </a:extLst>
          </p:cNvPr>
          <p:cNvSpPr txBox="1"/>
          <p:nvPr/>
        </p:nvSpPr>
        <p:spPr>
          <a:xfrm>
            <a:off x="194872" y="136524"/>
            <a:ext cx="8754256" cy="1200329"/>
          </a:xfrm>
          <a:prstGeom prst="rect">
            <a:avLst/>
          </a:prstGeom>
          <a:noFill/>
        </p:spPr>
        <p:txBody>
          <a:bodyPr wrap="square" rtlCol="0">
            <a:spAutoFit/>
          </a:bodyPr>
          <a:lstStyle/>
          <a:p>
            <a:r>
              <a:rPr lang="en-US" sz="2000" dirty="0">
                <a:solidFill>
                  <a:srgbClr val="3F4D53"/>
                </a:solidFill>
                <a:latin typeface="Times New Roman"/>
                <a:ea typeface="Times New Roman"/>
                <a:cs typeface="Times New Roman"/>
                <a:sym typeface="Times New Roman"/>
              </a:rPr>
              <a:t>40.</a:t>
            </a:r>
            <a:r>
              <a:rPr lang="en-IN" sz="2000" dirty="0">
                <a:solidFill>
                  <a:srgbClr val="3F4D53"/>
                </a:solidFill>
                <a:latin typeface="Times New Roman"/>
                <a:ea typeface="Times New Roman"/>
                <a:cs typeface="Times New Roman"/>
                <a:sym typeface="Times New Roman"/>
              </a:rPr>
              <a:t> Which place got least delivery fee compared to other places in data collected ?</a:t>
            </a:r>
          </a:p>
          <a:p>
            <a:endParaRPr lang="en-US" sz="2000" dirty="0">
              <a:solidFill>
                <a:srgbClr val="3F4D53"/>
              </a:solidFill>
              <a:latin typeface="Times New Roman"/>
              <a:ea typeface="Times New Roman"/>
              <a:cs typeface="Times New Roman"/>
              <a:sym typeface="Times New Roman"/>
            </a:endParaRPr>
          </a:p>
          <a:p>
            <a:endParaRPr lang="en-IN" sz="3200" dirty="0"/>
          </a:p>
        </p:txBody>
      </p:sp>
      <p:pic>
        <p:nvPicPr>
          <p:cNvPr id="8" name="Picture 7">
            <a:extLst>
              <a:ext uri="{FF2B5EF4-FFF2-40B4-BE49-F238E27FC236}">
                <a16:creationId xmlns:a16="http://schemas.microsoft.com/office/drawing/2014/main" id="{67BE31B6-E7EC-48EE-840A-E8F0768B215D}"/>
              </a:ext>
            </a:extLst>
          </p:cNvPr>
          <p:cNvPicPr>
            <a:picLocks noChangeAspect="1"/>
          </p:cNvPicPr>
          <p:nvPr/>
        </p:nvPicPr>
        <p:blipFill>
          <a:blip r:embed="rId2"/>
          <a:stretch>
            <a:fillRect/>
          </a:stretch>
        </p:blipFill>
        <p:spPr>
          <a:xfrm>
            <a:off x="194872" y="928580"/>
            <a:ext cx="8754256" cy="5132619"/>
          </a:xfrm>
          <a:prstGeom prst="rect">
            <a:avLst/>
          </a:prstGeom>
        </p:spPr>
      </p:pic>
    </p:spTree>
    <p:extLst>
      <p:ext uri="{BB962C8B-B14F-4D97-AF65-F5344CB8AC3E}">
        <p14:creationId xmlns:p14="http://schemas.microsoft.com/office/powerpoint/2010/main" val="388346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0067-F374-A36D-5DEC-D0851771AC92}"/>
              </a:ext>
            </a:extLst>
          </p:cNvPr>
          <p:cNvSpPr>
            <a:spLocks noGrp="1"/>
          </p:cNvSpPr>
          <p:nvPr>
            <p:ph type="title"/>
          </p:nvPr>
        </p:nvSpPr>
        <p:spPr>
          <a:xfrm>
            <a:off x="628650" y="365126"/>
            <a:ext cx="7886700" cy="624225"/>
          </a:xfrm>
        </p:spPr>
        <p:txBody>
          <a:bodyPr/>
          <a:lstStyle/>
          <a:p>
            <a:pPr algn="ctr"/>
            <a:r>
              <a:rPr lang="en-US" sz="3600" b="1" dirty="0">
                <a:solidFill>
                  <a:srgbClr val="A50021"/>
                </a:solidFill>
                <a:latin typeface="Times New Roman"/>
                <a:cs typeface="Times New Roman"/>
                <a:sym typeface="Times New Roman"/>
              </a:rPr>
              <a:t>WEBSITE SCREENSHOTS</a:t>
            </a:r>
            <a:endParaRPr lang="en-IN" dirty="0"/>
          </a:p>
        </p:txBody>
      </p:sp>
      <p:sp>
        <p:nvSpPr>
          <p:cNvPr id="3" name="Date Placeholder 2">
            <a:extLst>
              <a:ext uri="{FF2B5EF4-FFF2-40B4-BE49-F238E27FC236}">
                <a16:creationId xmlns:a16="http://schemas.microsoft.com/office/drawing/2014/main" id="{33024CDF-95B9-BFA2-066B-42E17219A239}"/>
              </a:ext>
            </a:extLst>
          </p:cNvPr>
          <p:cNvSpPr>
            <a:spLocks noGrp="1"/>
          </p:cNvSpPr>
          <p:nvPr>
            <p:ph type="dt" idx="10"/>
          </p:nvPr>
        </p:nvSpPr>
        <p:spPr/>
        <p:txBody>
          <a:bodyPr/>
          <a:lstStyle/>
          <a:p>
            <a:r>
              <a:rPr lang="en-US"/>
              <a:t>29/07/2022</a:t>
            </a:r>
          </a:p>
        </p:txBody>
      </p:sp>
      <p:sp>
        <p:nvSpPr>
          <p:cNvPr id="4" name="Footer Placeholder 3">
            <a:extLst>
              <a:ext uri="{FF2B5EF4-FFF2-40B4-BE49-F238E27FC236}">
                <a16:creationId xmlns:a16="http://schemas.microsoft.com/office/drawing/2014/main" id="{1551C9EA-B39D-23EC-B6A4-60CB81A22802}"/>
              </a:ext>
            </a:extLst>
          </p:cNvPr>
          <p:cNvSpPr>
            <a:spLocks noGrp="1"/>
          </p:cNvSpPr>
          <p:nvPr>
            <p:ph type="ftr" idx="11"/>
          </p:nvPr>
        </p:nvSpPr>
        <p:spPr/>
        <p:txBody>
          <a:bodyPr/>
          <a:lstStyle/>
          <a:p>
            <a:r>
              <a:rPr lang="en-US"/>
              <a:t>INT 200 : ANALYZE AND VISUALIZE SWIGGY FOOD DELIVERY FOR DIFFERENT CUISINES</a:t>
            </a:r>
          </a:p>
        </p:txBody>
      </p:sp>
      <p:sp>
        <p:nvSpPr>
          <p:cNvPr id="5" name="Slide Number Placeholder 4">
            <a:extLst>
              <a:ext uri="{FF2B5EF4-FFF2-40B4-BE49-F238E27FC236}">
                <a16:creationId xmlns:a16="http://schemas.microsoft.com/office/drawing/2014/main" id="{6CBF7270-D88E-46F6-4521-492BA5CAFE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7" name="Picture 6" descr="Table&#10;&#10;Description automatically generated">
            <a:extLst>
              <a:ext uri="{FF2B5EF4-FFF2-40B4-BE49-F238E27FC236}">
                <a16:creationId xmlns:a16="http://schemas.microsoft.com/office/drawing/2014/main" id="{470E852C-8BC4-4F78-E48F-697A429B4C23}"/>
              </a:ext>
            </a:extLst>
          </p:cNvPr>
          <p:cNvPicPr>
            <a:picLocks noChangeAspect="1"/>
          </p:cNvPicPr>
          <p:nvPr/>
        </p:nvPicPr>
        <p:blipFill>
          <a:blip r:embed="rId2"/>
          <a:stretch>
            <a:fillRect/>
          </a:stretch>
        </p:blipFill>
        <p:spPr>
          <a:xfrm>
            <a:off x="0" y="1189434"/>
            <a:ext cx="9144000" cy="4479131"/>
          </a:xfrm>
          <a:prstGeom prst="rect">
            <a:avLst/>
          </a:prstGeom>
        </p:spPr>
      </p:pic>
    </p:spTree>
    <p:extLst>
      <p:ext uri="{BB962C8B-B14F-4D97-AF65-F5344CB8AC3E}">
        <p14:creationId xmlns:p14="http://schemas.microsoft.com/office/powerpoint/2010/main" val="1354459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AFE5B-6D7C-E410-3BD9-AEA950C3005B}"/>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7D737052-1AED-EADB-3247-BCB28A9270A7}"/>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408C7366-300E-A7F0-AABC-E08A9E56B5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7" name="Picture 6" descr="Chart, bubble chart&#10;&#10;Description automatically generated">
            <a:extLst>
              <a:ext uri="{FF2B5EF4-FFF2-40B4-BE49-F238E27FC236}">
                <a16:creationId xmlns:a16="http://schemas.microsoft.com/office/drawing/2014/main" id="{4F3BFC5D-3367-6DD6-7FE8-D0C90B50F760}"/>
              </a:ext>
            </a:extLst>
          </p:cNvPr>
          <p:cNvPicPr>
            <a:picLocks noChangeAspect="1"/>
          </p:cNvPicPr>
          <p:nvPr/>
        </p:nvPicPr>
        <p:blipFill>
          <a:blip r:embed="rId2"/>
          <a:stretch>
            <a:fillRect/>
          </a:stretch>
        </p:blipFill>
        <p:spPr>
          <a:xfrm>
            <a:off x="0" y="1185862"/>
            <a:ext cx="9144000" cy="4486275"/>
          </a:xfrm>
          <a:prstGeom prst="rect">
            <a:avLst/>
          </a:prstGeom>
        </p:spPr>
      </p:pic>
    </p:spTree>
    <p:extLst>
      <p:ext uri="{BB962C8B-B14F-4D97-AF65-F5344CB8AC3E}">
        <p14:creationId xmlns:p14="http://schemas.microsoft.com/office/powerpoint/2010/main" val="1717478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C16E38-DCEE-5FA7-1A64-AC95F8FD500C}"/>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D8268AC8-1E33-2933-EB38-7C4964F363B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DD71283-DC6D-79FC-1A19-EFA9A558C9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7" name="Picture 6">
            <a:extLst>
              <a:ext uri="{FF2B5EF4-FFF2-40B4-BE49-F238E27FC236}">
                <a16:creationId xmlns:a16="http://schemas.microsoft.com/office/drawing/2014/main" id="{4FD3AA8D-0B5D-75BD-55C8-C19F67386DF5}"/>
              </a:ext>
            </a:extLst>
          </p:cNvPr>
          <p:cNvPicPr>
            <a:picLocks noChangeAspect="1"/>
          </p:cNvPicPr>
          <p:nvPr/>
        </p:nvPicPr>
        <p:blipFill rotWithShape="1">
          <a:blip r:embed="rId2"/>
          <a:srcRect l="20000" t="22618" r="20000" b="25271"/>
          <a:stretch/>
        </p:blipFill>
        <p:spPr>
          <a:xfrm>
            <a:off x="0" y="1138989"/>
            <a:ext cx="9165900" cy="4475747"/>
          </a:xfrm>
          <a:prstGeom prst="rect">
            <a:avLst/>
          </a:prstGeom>
        </p:spPr>
      </p:pic>
    </p:spTree>
    <p:extLst>
      <p:ext uri="{BB962C8B-B14F-4D97-AF65-F5344CB8AC3E}">
        <p14:creationId xmlns:p14="http://schemas.microsoft.com/office/powerpoint/2010/main" val="717138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6E9920-9589-4A55-863B-5DAC376F3207}"/>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30F33C6A-6B45-7EA4-722E-917F2CBEF2E4}"/>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BA5074E7-01DF-0B14-385C-ECF6289B1D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7" name="Picture 6" descr="Timeline&#10;&#10;Description automatically generated">
            <a:extLst>
              <a:ext uri="{FF2B5EF4-FFF2-40B4-BE49-F238E27FC236}">
                <a16:creationId xmlns:a16="http://schemas.microsoft.com/office/drawing/2014/main" id="{95D6D5AA-E52E-2C74-30FD-856E62AE5F4F}"/>
              </a:ext>
            </a:extLst>
          </p:cNvPr>
          <p:cNvPicPr>
            <a:picLocks noChangeAspect="1"/>
          </p:cNvPicPr>
          <p:nvPr/>
        </p:nvPicPr>
        <p:blipFill>
          <a:blip r:embed="rId2"/>
          <a:stretch>
            <a:fillRect/>
          </a:stretch>
        </p:blipFill>
        <p:spPr>
          <a:xfrm>
            <a:off x="0" y="1200150"/>
            <a:ext cx="9144000" cy="4457700"/>
          </a:xfrm>
          <a:prstGeom prst="rect">
            <a:avLst/>
          </a:prstGeom>
        </p:spPr>
      </p:pic>
    </p:spTree>
    <p:extLst>
      <p:ext uri="{BB962C8B-B14F-4D97-AF65-F5344CB8AC3E}">
        <p14:creationId xmlns:p14="http://schemas.microsoft.com/office/powerpoint/2010/main" val="3935678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F9B744-F1B7-8936-AFE5-2D5F59D80334}"/>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6257001F-B2A3-9C65-4B9C-8D62EBFB102D}"/>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68D28869-D135-7994-926F-40C3CC295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7" name="Picture 6" descr="A picture containing application&#10;&#10;Description automatically generated">
            <a:extLst>
              <a:ext uri="{FF2B5EF4-FFF2-40B4-BE49-F238E27FC236}">
                <a16:creationId xmlns:a16="http://schemas.microsoft.com/office/drawing/2014/main" id="{96FB63EF-AFB3-2709-9D15-8F248B675FE1}"/>
              </a:ext>
            </a:extLst>
          </p:cNvPr>
          <p:cNvPicPr>
            <a:picLocks noChangeAspect="1"/>
          </p:cNvPicPr>
          <p:nvPr/>
        </p:nvPicPr>
        <p:blipFill>
          <a:blip r:embed="rId2"/>
          <a:stretch>
            <a:fillRect/>
          </a:stretch>
        </p:blipFill>
        <p:spPr>
          <a:xfrm>
            <a:off x="0" y="1200150"/>
            <a:ext cx="9144000" cy="4457700"/>
          </a:xfrm>
          <a:prstGeom prst="rect">
            <a:avLst/>
          </a:prstGeom>
        </p:spPr>
      </p:pic>
    </p:spTree>
    <p:extLst>
      <p:ext uri="{BB962C8B-B14F-4D97-AF65-F5344CB8AC3E}">
        <p14:creationId xmlns:p14="http://schemas.microsoft.com/office/powerpoint/2010/main" val="36272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22E2-95BA-37C8-EE0A-207FC67826F4}"/>
              </a:ext>
            </a:extLst>
          </p:cNvPr>
          <p:cNvSpPr>
            <a:spLocks noGrp="1"/>
          </p:cNvSpPr>
          <p:nvPr>
            <p:ph type="title"/>
          </p:nvPr>
        </p:nvSpPr>
        <p:spPr>
          <a:xfrm>
            <a:off x="628650" y="365127"/>
            <a:ext cx="7886700" cy="954008"/>
          </a:xfrm>
        </p:spPr>
        <p:txBody>
          <a:bodyPr/>
          <a:lstStyle/>
          <a:p>
            <a:pPr algn="ctr"/>
            <a:r>
              <a:rPr lang="en-US" sz="3600" b="1" dirty="0">
                <a:solidFill>
                  <a:srgbClr val="A50021"/>
                </a:solidFill>
                <a:latin typeface="Times New Roman"/>
                <a:ea typeface="Times New Roman"/>
                <a:cs typeface="Times New Roman"/>
                <a:sym typeface="Times New Roman"/>
              </a:rPr>
              <a:t>RESEARCH NOTES</a:t>
            </a:r>
            <a:endParaRPr lang="en-IN" dirty="0"/>
          </a:p>
        </p:txBody>
      </p:sp>
      <p:sp>
        <p:nvSpPr>
          <p:cNvPr id="3" name="Text Placeholder 2">
            <a:extLst>
              <a:ext uri="{FF2B5EF4-FFF2-40B4-BE49-F238E27FC236}">
                <a16:creationId xmlns:a16="http://schemas.microsoft.com/office/drawing/2014/main" id="{53576390-0699-2BD9-A5DB-6ED9B358BACF}"/>
              </a:ext>
            </a:extLst>
          </p:cNvPr>
          <p:cNvSpPr>
            <a:spLocks noGrp="1"/>
          </p:cNvSpPr>
          <p:nvPr>
            <p:ph type="body" idx="1"/>
          </p:nvPr>
        </p:nvSpPr>
        <p:spPr>
          <a:xfrm>
            <a:off x="628650" y="1424066"/>
            <a:ext cx="7886700" cy="4752897"/>
          </a:xfrm>
        </p:spPr>
        <p:txBody>
          <a:bodyPr>
            <a:normAutofit lnSpcReduction="10000"/>
          </a:bodyPr>
          <a:lstStyle/>
          <a:p>
            <a:pPr algn="l">
              <a:buClr>
                <a:schemeClr val="accent5">
                  <a:lumMod val="50000"/>
                </a:schemeClr>
              </a:buClr>
              <a:buFont typeface="Wingdings" panose="05000000000000000000" pitchFamily="2" charset="2"/>
              <a:buChar char="q"/>
            </a:pPr>
            <a:r>
              <a:rPr lang="en-US" dirty="0"/>
              <a:t>For newly opened restaurants and restaurants with blank they converted the value to 0.</a:t>
            </a:r>
          </a:p>
          <a:p>
            <a:pPr algn="l">
              <a:buClr>
                <a:schemeClr val="accent5">
                  <a:lumMod val="50000"/>
                </a:schemeClr>
              </a:buClr>
              <a:buFont typeface="Wingdings" panose="05000000000000000000" pitchFamily="2" charset="2"/>
              <a:buChar char="q"/>
            </a:pPr>
            <a:endParaRPr lang="en-US" dirty="0"/>
          </a:p>
          <a:p>
            <a:pPr algn="l">
              <a:buClr>
                <a:schemeClr val="accent5">
                  <a:lumMod val="50000"/>
                </a:schemeClr>
              </a:buClr>
              <a:buFont typeface="Wingdings" panose="05000000000000000000" pitchFamily="2" charset="2"/>
              <a:buChar char="q"/>
            </a:pPr>
            <a:r>
              <a:rPr lang="en-US" dirty="0"/>
              <a:t>It is important to separate out the independent and dependent variables from all the dataset samples.</a:t>
            </a:r>
          </a:p>
          <a:p>
            <a:pPr algn="l">
              <a:buClr>
                <a:schemeClr val="accent5">
                  <a:lumMod val="50000"/>
                </a:schemeClr>
              </a:buClr>
              <a:buFont typeface="Wingdings" panose="05000000000000000000" pitchFamily="2" charset="2"/>
              <a:buChar char="q"/>
            </a:pPr>
            <a:endParaRPr lang="en-US" dirty="0"/>
          </a:p>
          <a:p>
            <a:pPr algn="l">
              <a:buClr>
                <a:schemeClr val="accent5">
                  <a:lumMod val="50000"/>
                </a:schemeClr>
              </a:buClr>
              <a:buFont typeface="Wingdings" panose="05000000000000000000" pitchFamily="2" charset="2"/>
              <a:buChar char="q"/>
            </a:pPr>
            <a:r>
              <a:rPr lang="en-US" dirty="0"/>
              <a:t>Before we begin to create a model, make sure we have a small dataset to test our model performance. </a:t>
            </a:r>
          </a:p>
          <a:p>
            <a:pPr algn="l">
              <a:buClr>
                <a:schemeClr val="accent5">
                  <a:lumMod val="50000"/>
                </a:schemeClr>
              </a:buClr>
              <a:buFont typeface="Wingdings" panose="05000000000000000000" pitchFamily="2" charset="2"/>
              <a:buChar char="q"/>
            </a:pPr>
            <a:endParaRPr lang="en-US" dirty="0"/>
          </a:p>
          <a:p>
            <a:pPr algn="l">
              <a:buClr>
                <a:schemeClr val="accent5">
                  <a:lumMod val="50000"/>
                </a:schemeClr>
              </a:buClr>
              <a:buFont typeface="Wingdings" panose="05000000000000000000" pitchFamily="2" charset="2"/>
              <a:buChar char="q"/>
            </a:pPr>
            <a:r>
              <a:rPr lang="en-US" dirty="0"/>
              <a:t>Addresses &amp; Cuisines are categorical variables that need to be cleaned before encoding.</a:t>
            </a:r>
          </a:p>
          <a:p>
            <a:pPr marL="482600" algn="l">
              <a:buClr>
                <a:schemeClr val="accent5">
                  <a:lumMod val="50000"/>
                </a:schemeClr>
              </a:buClr>
              <a:buFont typeface="Wingdings" panose="05000000000000000000" pitchFamily="2" charset="2"/>
              <a:buChar char="q"/>
            </a:pPr>
            <a:endParaRPr lang="en-US" dirty="0"/>
          </a:p>
          <a:p>
            <a:pPr algn="l">
              <a:buClr>
                <a:schemeClr val="accent5">
                  <a:lumMod val="50000"/>
                </a:schemeClr>
              </a:buClr>
              <a:buFont typeface="Wingdings" panose="05000000000000000000" pitchFamily="2" charset="2"/>
              <a:buChar char="q"/>
            </a:pPr>
            <a:r>
              <a:rPr lang="en-US" dirty="0"/>
              <a:t>Rating &amp; Reviews needs to be cleaned and converted to respective types.</a:t>
            </a:r>
          </a:p>
          <a:p>
            <a:endParaRPr lang="en-IN" dirty="0"/>
          </a:p>
        </p:txBody>
      </p:sp>
      <p:sp>
        <p:nvSpPr>
          <p:cNvPr id="4" name="Date Placeholder 3">
            <a:extLst>
              <a:ext uri="{FF2B5EF4-FFF2-40B4-BE49-F238E27FC236}">
                <a16:creationId xmlns:a16="http://schemas.microsoft.com/office/drawing/2014/main" id="{AFEB69CE-1E60-B452-281E-284346B39496}"/>
              </a:ext>
            </a:extLst>
          </p:cNvPr>
          <p:cNvSpPr>
            <a:spLocks noGrp="1"/>
          </p:cNvSpPr>
          <p:nvPr>
            <p:ph type="dt" idx="10"/>
          </p:nvPr>
        </p:nvSpPr>
        <p:spPr/>
        <p:txBody>
          <a:bodyPr/>
          <a:lstStyle/>
          <a:p>
            <a:r>
              <a:rPr lang="en-US"/>
              <a:t>29/07/2022</a:t>
            </a:r>
          </a:p>
        </p:txBody>
      </p:sp>
      <p:sp>
        <p:nvSpPr>
          <p:cNvPr id="5" name="Footer Placeholder 4">
            <a:extLst>
              <a:ext uri="{FF2B5EF4-FFF2-40B4-BE49-F238E27FC236}">
                <a16:creationId xmlns:a16="http://schemas.microsoft.com/office/drawing/2014/main" id="{21FAA2CD-CFA9-8D07-095F-0F067072075F}"/>
              </a:ext>
            </a:extLst>
          </p:cNvPr>
          <p:cNvSpPr>
            <a:spLocks noGrp="1"/>
          </p:cNvSpPr>
          <p:nvPr>
            <p:ph type="ftr" idx="11"/>
          </p:nvPr>
        </p:nvSpPr>
        <p:spPr/>
        <p:txBody>
          <a:bodyPr/>
          <a:lstStyle/>
          <a:p>
            <a:r>
              <a:rPr lang="en-US"/>
              <a:t>INT 200 : ANALYZE AND VISUALIZE SWIGGY FOOD DELIVERY FOR DIFFERENT CUISINES</a:t>
            </a:r>
          </a:p>
        </p:txBody>
      </p:sp>
      <p:sp>
        <p:nvSpPr>
          <p:cNvPr id="6" name="Slide Number Placeholder 5">
            <a:extLst>
              <a:ext uri="{FF2B5EF4-FFF2-40B4-BE49-F238E27FC236}">
                <a16:creationId xmlns:a16="http://schemas.microsoft.com/office/drawing/2014/main" id="{415CD717-7A4A-F643-D02E-7389A61636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855934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BE377A-7A9E-A455-21C4-07FF4411D130}"/>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9B26634A-61A9-7669-EEE7-94699015B7CD}"/>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16D17847-708A-73E7-5BB6-857943832C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pic>
        <p:nvPicPr>
          <p:cNvPr id="7" name="Picture 6" descr="A picture containing graphical user interface&#10;&#10;Description automatically generated">
            <a:extLst>
              <a:ext uri="{FF2B5EF4-FFF2-40B4-BE49-F238E27FC236}">
                <a16:creationId xmlns:a16="http://schemas.microsoft.com/office/drawing/2014/main" id="{6380F2C0-A49F-290B-E838-199A963D1139}"/>
              </a:ext>
            </a:extLst>
          </p:cNvPr>
          <p:cNvPicPr>
            <a:picLocks noChangeAspect="1"/>
          </p:cNvPicPr>
          <p:nvPr/>
        </p:nvPicPr>
        <p:blipFill>
          <a:blip r:embed="rId2"/>
          <a:stretch>
            <a:fillRect/>
          </a:stretch>
        </p:blipFill>
        <p:spPr>
          <a:xfrm>
            <a:off x="0" y="1200150"/>
            <a:ext cx="9144000" cy="4457700"/>
          </a:xfrm>
          <a:prstGeom prst="rect">
            <a:avLst/>
          </a:prstGeom>
        </p:spPr>
      </p:pic>
    </p:spTree>
    <p:extLst>
      <p:ext uri="{BB962C8B-B14F-4D97-AF65-F5344CB8AC3E}">
        <p14:creationId xmlns:p14="http://schemas.microsoft.com/office/powerpoint/2010/main" val="2688735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2C44E-D6EC-D1C1-84BC-D5F36F665A06}"/>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42E1BE6E-DA64-0DA5-28F0-00B0841B627C}"/>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9BBAEFBF-533A-67A3-5C58-682EC9F4D7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6" name="Picture 5">
            <a:extLst>
              <a:ext uri="{FF2B5EF4-FFF2-40B4-BE49-F238E27FC236}">
                <a16:creationId xmlns:a16="http://schemas.microsoft.com/office/drawing/2014/main" id="{824FA669-418A-297C-7E94-E983F191C98B}"/>
              </a:ext>
            </a:extLst>
          </p:cNvPr>
          <p:cNvPicPr>
            <a:picLocks noChangeAspect="1"/>
          </p:cNvPicPr>
          <p:nvPr/>
        </p:nvPicPr>
        <p:blipFill rotWithShape="1">
          <a:blip r:embed="rId2"/>
          <a:srcRect l="19672" t="22373" r="19672" b="25434"/>
          <a:stretch/>
        </p:blipFill>
        <p:spPr>
          <a:xfrm>
            <a:off x="0" y="1124261"/>
            <a:ext cx="9140648" cy="4422099"/>
          </a:xfrm>
          <a:prstGeom prst="rect">
            <a:avLst/>
          </a:prstGeom>
        </p:spPr>
      </p:pic>
    </p:spTree>
    <p:extLst>
      <p:ext uri="{BB962C8B-B14F-4D97-AF65-F5344CB8AC3E}">
        <p14:creationId xmlns:p14="http://schemas.microsoft.com/office/powerpoint/2010/main" val="356325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9182D-D607-7422-26F7-DC185688C66A}"/>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BA3FE71-97C0-5943-9BAF-D063D520F555}"/>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97676542-0F9B-647D-0503-BFAA76C902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6" name="Picture 5">
            <a:extLst>
              <a:ext uri="{FF2B5EF4-FFF2-40B4-BE49-F238E27FC236}">
                <a16:creationId xmlns:a16="http://schemas.microsoft.com/office/drawing/2014/main" id="{2BE82279-3DB6-A9C0-A8F8-AFD64624C5E2}"/>
              </a:ext>
            </a:extLst>
          </p:cNvPr>
          <p:cNvPicPr>
            <a:picLocks noChangeAspect="1"/>
          </p:cNvPicPr>
          <p:nvPr/>
        </p:nvPicPr>
        <p:blipFill rotWithShape="1">
          <a:blip r:embed="rId2"/>
          <a:srcRect l="19507" t="22956" r="20633" b="25143"/>
          <a:stretch/>
        </p:blipFill>
        <p:spPr>
          <a:xfrm>
            <a:off x="-1" y="1289153"/>
            <a:ext cx="9144001" cy="4457509"/>
          </a:xfrm>
          <a:prstGeom prst="rect">
            <a:avLst/>
          </a:prstGeom>
        </p:spPr>
      </p:pic>
    </p:spTree>
    <p:extLst>
      <p:ext uri="{BB962C8B-B14F-4D97-AF65-F5344CB8AC3E}">
        <p14:creationId xmlns:p14="http://schemas.microsoft.com/office/powerpoint/2010/main" val="1245201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92184-4BC6-AA43-ACB8-6C7589AA1732}"/>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F900B67-73C5-7541-2F59-8C24835C21EE}"/>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1BB3B080-FFB4-C355-F8AF-C2F0438521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6" name="Picture 5">
            <a:extLst>
              <a:ext uri="{FF2B5EF4-FFF2-40B4-BE49-F238E27FC236}">
                <a16:creationId xmlns:a16="http://schemas.microsoft.com/office/drawing/2014/main" id="{23F1CB5D-40EF-3759-0E45-E32C33B59AD3}"/>
              </a:ext>
            </a:extLst>
          </p:cNvPr>
          <p:cNvPicPr>
            <a:picLocks noChangeAspect="1"/>
          </p:cNvPicPr>
          <p:nvPr/>
        </p:nvPicPr>
        <p:blipFill rotWithShape="1">
          <a:blip r:embed="rId2"/>
          <a:srcRect l="19672" t="22373" r="19672" b="25142"/>
          <a:stretch/>
        </p:blipFill>
        <p:spPr>
          <a:xfrm>
            <a:off x="0" y="1202961"/>
            <a:ext cx="9151491" cy="4452078"/>
          </a:xfrm>
          <a:prstGeom prst="rect">
            <a:avLst/>
          </a:prstGeom>
        </p:spPr>
      </p:pic>
    </p:spTree>
    <p:extLst>
      <p:ext uri="{BB962C8B-B14F-4D97-AF65-F5344CB8AC3E}">
        <p14:creationId xmlns:p14="http://schemas.microsoft.com/office/powerpoint/2010/main" val="2650473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A221E-54F1-5DCF-9608-525C00987744}"/>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13AE60A9-5873-1608-ECA1-C299C6768B5A}"/>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4706D778-AC09-69E4-0D4A-7D1250963B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pic>
        <p:nvPicPr>
          <p:cNvPr id="6" name="Picture 5">
            <a:extLst>
              <a:ext uri="{FF2B5EF4-FFF2-40B4-BE49-F238E27FC236}">
                <a16:creationId xmlns:a16="http://schemas.microsoft.com/office/drawing/2014/main" id="{3A406368-20A7-80F5-56A4-6831D014C440}"/>
              </a:ext>
            </a:extLst>
          </p:cNvPr>
          <p:cNvPicPr>
            <a:picLocks noChangeAspect="1"/>
          </p:cNvPicPr>
          <p:nvPr/>
        </p:nvPicPr>
        <p:blipFill rotWithShape="1">
          <a:blip r:embed="rId2"/>
          <a:srcRect l="19344" t="22373" r="19508" b="25142"/>
          <a:stretch/>
        </p:blipFill>
        <p:spPr>
          <a:xfrm>
            <a:off x="-19572" y="1217950"/>
            <a:ext cx="9163572" cy="4422099"/>
          </a:xfrm>
          <a:prstGeom prst="rect">
            <a:avLst/>
          </a:prstGeom>
        </p:spPr>
      </p:pic>
    </p:spTree>
    <p:extLst>
      <p:ext uri="{BB962C8B-B14F-4D97-AF65-F5344CB8AC3E}">
        <p14:creationId xmlns:p14="http://schemas.microsoft.com/office/powerpoint/2010/main" val="2545617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6F3E7D-DA84-DCE6-E8CB-DD04A996E6AF}"/>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79603D42-6EC5-C860-FD61-D6DBEEE9D4EB}"/>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D481EBC7-F22B-2E0F-A932-BD48B7184C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6" name="Picture 5">
            <a:extLst>
              <a:ext uri="{FF2B5EF4-FFF2-40B4-BE49-F238E27FC236}">
                <a16:creationId xmlns:a16="http://schemas.microsoft.com/office/drawing/2014/main" id="{8BBFCFD0-1E63-52AE-F81B-CEF1FCB6584B}"/>
              </a:ext>
            </a:extLst>
          </p:cNvPr>
          <p:cNvPicPr>
            <a:picLocks noChangeAspect="1"/>
          </p:cNvPicPr>
          <p:nvPr/>
        </p:nvPicPr>
        <p:blipFill rotWithShape="1">
          <a:blip r:embed="rId2"/>
          <a:srcRect l="20164" t="22372" r="20164" b="25256"/>
          <a:stretch/>
        </p:blipFill>
        <p:spPr>
          <a:xfrm>
            <a:off x="0" y="1349115"/>
            <a:ext cx="9144000" cy="4512039"/>
          </a:xfrm>
          <a:prstGeom prst="rect">
            <a:avLst/>
          </a:prstGeom>
        </p:spPr>
      </p:pic>
    </p:spTree>
    <p:extLst>
      <p:ext uri="{BB962C8B-B14F-4D97-AF65-F5344CB8AC3E}">
        <p14:creationId xmlns:p14="http://schemas.microsoft.com/office/powerpoint/2010/main" val="2546311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191" name="Google Shape;191;p9"/>
          <p:cNvSpPr txBox="1">
            <a:spLocks noGrp="1"/>
          </p:cNvSpPr>
          <p:nvPr>
            <p:ph type="title"/>
          </p:nvPr>
        </p:nvSpPr>
        <p:spPr>
          <a:xfrm>
            <a:off x="1530418" y="466773"/>
            <a:ext cx="6083163" cy="578031"/>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TIMELINE OF THE WORK </a:t>
            </a:r>
            <a:endParaRPr lang="en-US" dirty="0"/>
          </a:p>
        </p:txBody>
      </p:sp>
      <p:sp>
        <p:nvSpPr>
          <p:cNvPr id="2" name="Date Placeholder 1">
            <a:extLst>
              <a:ext uri="{FF2B5EF4-FFF2-40B4-BE49-F238E27FC236}">
                <a16:creationId xmlns:a16="http://schemas.microsoft.com/office/drawing/2014/main" id="{187935CE-C8A5-5411-324D-320A46A4164C}"/>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295E1683-E902-DBC5-A578-9F150B9EA8E9}"/>
              </a:ext>
            </a:extLst>
          </p:cNvPr>
          <p:cNvSpPr>
            <a:spLocks noGrp="1"/>
          </p:cNvSpPr>
          <p:nvPr>
            <p:ph type="ftr" idx="11"/>
          </p:nvPr>
        </p:nvSpPr>
        <p:spPr/>
        <p:txBody>
          <a:bodyPr/>
          <a:lstStyle/>
          <a:p>
            <a:r>
              <a:rPr lang="en-US"/>
              <a:t>INT 200 : ANALYZE AND VISUALIZE SWIGGY FOOD DELIVERY FOR DIFFERENT CUISINES</a:t>
            </a:r>
          </a:p>
        </p:txBody>
      </p:sp>
      <p:pic>
        <p:nvPicPr>
          <p:cNvPr id="5" name="Picture 4">
            <a:extLst>
              <a:ext uri="{FF2B5EF4-FFF2-40B4-BE49-F238E27FC236}">
                <a16:creationId xmlns:a16="http://schemas.microsoft.com/office/drawing/2014/main" id="{85E3F8BC-6147-0239-003E-2A27DF046915}"/>
              </a:ext>
            </a:extLst>
          </p:cNvPr>
          <p:cNvPicPr>
            <a:picLocks noChangeAspect="1"/>
          </p:cNvPicPr>
          <p:nvPr/>
        </p:nvPicPr>
        <p:blipFill rotWithShape="1">
          <a:blip r:embed="rId3"/>
          <a:srcRect l="3727" t="34513" r="57718" b="23086"/>
          <a:stretch/>
        </p:blipFill>
        <p:spPr>
          <a:xfrm>
            <a:off x="879308" y="1267325"/>
            <a:ext cx="7636042" cy="472155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0A869-53A3-68A1-3D38-F6D81026ADFE}"/>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AAB385A3-CC19-CFAA-301A-985DE2CCD077}"/>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9B61A4E8-1265-F6AA-A7F2-376A4DE5D7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pic>
        <p:nvPicPr>
          <p:cNvPr id="7" name="Picture 6">
            <a:extLst>
              <a:ext uri="{FF2B5EF4-FFF2-40B4-BE49-F238E27FC236}">
                <a16:creationId xmlns:a16="http://schemas.microsoft.com/office/drawing/2014/main" id="{CD399F2A-07BF-7EBC-589C-EAC0B8C5EDC1}"/>
              </a:ext>
            </a:extLst>
          </p:cNvPr>
          <p:cNvPicPr>
            <a:picLocks noChangeAspect="1"/>
          </p:cNvPicPr>
          <p:nvPr/>
        </p:nvPicPr>
        <p:blipFill rotWithShape="1">
          <a:blip r:embed="rId2"/>
          <a:srcRect l="18421" t="34164" r="37544" b="22150"/>
          <a:stretch/>
        </p:blipFill>
        <p:spPr>
          <a:xfrm>
            <a:off x="344102" y="918243"/>
            <a:ext cx="8455796" cy="4716380"/>
          </a:xfrm>
          <a:prstGeom prst="rect">
            <a:avLst/>
          </a:prstGeom>
        </p:spPr>
      </p:pic>
    </p:spTree>
    <p:extLst>
      <p:ext uri="{BB962C8B-B14F-4D97-AF65-F5344CB8AC3E}">
        <p14:creationId xmlns:p14="http://schemas.microsoft.com/office/powerpoint/2010/main" val="2121671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6FD8-49FA-EE49-E8BA-510C7F92AA83}"/>
              </a:ext>
            </a:extLst>
          </p:cNvPr>
          <p:cNvSpPr>
            <a:spLocks noGrp="1"/>
          </p:cNvSpPr>
          <p:nvPr>
            <p:ph type="title"/>
          </p:nvPr>
        </p:nvSpPr>
        <p:spPr/>
        <p:txBody>
          <a:bodyPr/>
          <a:lstStyle/>
          <a:p>
            <a:pPr algn="ctr"/>
            <a:r>
              <a:rPr lang="en-US" sz="3600" b="1" dirty="0">
                <a:solidFill>
                  <a:srgbClr val="A50021"/>
                </a:solidFill>
                <a:latin typeface="Times New Roman"/>
                <a:cs typeface="Times New Roman"/>
                <a:sym typeface="Times New Roman"/>
              </a:rPr>
              <a:t>REFERENCES</a:t>
            </a:r>
            <a:endParaRPr lang="en-IN" dirty="0"/>
          </a:p>
        </p:txBody>
      </p:sp>
      <p:sp>
        <p:nvSpPr>
          <p:cNvPr id="3" name="Text Placeholder 2">
            <a:extLst>
              <a:ext uri="{FF2B5EF4-FFF2-40B4-BE49-F238E27FC236}">
                <a16:creationId xmlns:a16="http://schemas.microsoft.com/office/drawing/2014/main" id="{CE82100E-04F6-C934-C26D-05916E2B410D}"/>
              </a:ext>
            </a:extLst>
          </p:cNvPr>
          <p:cNvSpPr>
            <a:spLocks noGrp="1"/>
          </p:cNvSpPr>
          <p:nvPr>
            <p:ph type="body" idx="1"/>
          </p:nvPr>
        </p:nvSpPr>
        <p:spPr/>
        <p:txBody>
          <a:bodyPr/>
          <a:lstStyle/>
          <a:p>
            <a:pPr>
              <a:buFont typeface="Wingdings" panose="05000000000000000000" pitchFamily="2" charset="2"/>
              <a:buChar char="ü"/>
            </a:pPr>
            <a:r>
              <a:rPr lang="en-IN" sz="2400" dirty="0">
                <a:solidFill>
                  <a:schemeClr val="tx1"/>
                </a:solidFill>
                <a:hlinkClick r:id="rId2">
                  <a:extLst>
                    <a:ext uri="{A12FA001-AC4F-418D-AE19-62706E023703}">
                      <ahyp:hlinkClr xmlns:ahyp="http://schemas.microsoft.com/office/drawing/2018/hyperlinkcolor" val="tx"/>
                    </a:ext>
                  </a:extLst>
                </a:hlinkClick>
              </a:rPr>
              <a:t>https://github.com/GloriaChen0715/Food-Delivery-Time-Prediction</a:t>
            </a:r>
            <a:endParaRPr lang="en-IN" sz="2400" dirty="0">
              <a:solidFill>
                <a:schemeClr val="tx1"/>
              </a:solidFill>
            </a:endParaRPr>
          </a:p>
          <a:p>
            <a:pPr>
              <a:buFont typeface="Wingdings" panose="05000000000000000000" pitchFamily="2" charset="2"/>
              <a:buChar char="ü"/>
            </a:pPr>
            <a:endParaRPr lang="en-IN" sz="2400" dirty="0">
              <a:solidFill>
                <a:schemeClr val="tx1"/>
              </a:solidFill>
            </a:endParaRPr>
          </a:p>
          <a:p>
            <a:pPr>
              <a:buFont typeface="Wingdings" panose="05000000000000000000" pitchFamily="2" charset="2"/>
              <a:buChar char="ü"/>
            </a:pPr>
            <a:r>
              <a:rPr lang="en-IN" sz="2400" dirty="0">
                <a:solidFill>
                  <a:schemeClr val="tx1"/>
                </a:solidFill>
                <a:hlinkClick r:id="rId3">
                  <a:extLst>
                    <a:ext uri="{A12FA001-AC4F-418D-AE19-62706E023703}">
                      <ahyp:hlinkClr xmlns:ahyp="http://schemas.microsoft.com/office/drawing/2018/hyperlinkcolor" val="tx"/>
                    </a:ext>
                  </a:extLst>
                </a:hlinkClick>
              </a:rPr>
              <a:t>https://bytes.swiggy.com/the-swiggy-delivery-challenge-part-one-6a2abb4f82f6</a:t>
            </a:r>
            <a:endParaRPr lang="en-IN" sz="2400" dirty="0">
              <a:solidFill>
                <a:schemeClr val="tx1"/>
              </a:solidFill>
            </a:endParaRPr>
          </a:p>
          <a:p>
            <a:pPr>
              <a:buFont typeface="Wingdings" panose="05000000000000000000" pitchFamily="2" charset="2"/>
              <a:buChar char="ü"/>
            </a:pPr>
            <a:endParaRPr lang="en-IN" dirty="0"/>
          </a:p>
          <a:p>
            <a:pPr>
              <a:buFont typeface="Wingdings" panose="05000000000000000000" pitchFamily="2" charset="2"/>
              <a:buChar char="ü"/>
            </a:pPr>
            <a:r>
              <a:rPr lang="en-IN" sz="2400" dirty="0">
                <a:solidFill>
                  <a:schemeClr val="tx1"/>
                </a:solidFill>
                <a:hlinkClick r:id="rId4">
                  <a:extLst>
                    <a:ext uri="{A12FA001-AC4F-418D-AE19-62706E023703}">
                      <ahyp:hlinkClr xmlns:ahyp="http://schemas.microsoft.com/office/drawing/2018/hyperlinkcolor" val="tx"/>
                    </a:ext>
                  </a:extLst>
                </a:hlinkClick>
              </a:rPr>
              <a:t>https://github.com/chiragsamal/Predict-Food-Delivery-Time</a:t>
            </a:r>
            <a:endParaRPr lang="en-IN" sz="2400" dirty="0">
              <a:solidFill>
                <a:schemeClr val="tx1"/>
              </a:solidFill>
            </a:endParaRPr>
          </a:p>
          <a:p>
            <a:endParaRPr lang="en-IN" dirty="0"/>
          </a:p>
        </p:txBody>
      </p:sp>
      <p:sp>
        <p:nvSpPr>
          <p:cNvPr id="4" name="Date Placeholder 3">
            <a:extLst>
              <a:ext uri="{FF2B5EF4-FFF2-40B4-BE49-F238E27FC236}">
                <a16:creationId xmlns:a16="http://schemas.microsoft.com/office/drawing/2014/main" id="{83933B33-07BE-2105-4ADB-F1459ABA0567}"/>
              </a:ext>
            </a:extLst>
          </p:cNvPr>
          <p:cNvSpPr>
            <a:spLocks noGrp="1"/>
          </p:cNvSpPr>
          <p:nvPr>
            <p:ph type="dt" idx="10"/>
          </p:nvPr>
        </p:nvSpPr>
        <p:spPr/>
        <p:txBody>
          <a:bodyPr/>
          <a:lstStyle/>
          <a:p>
            <a:r>
              <a:rPr lang="en-US"/>
              <a:t>29/07/2022</a:t>
            </a:r>
          </a:p>
        </p:txBody>
      </p:sp>
      <p:sp>
        <p:nvSpPr>
          <p:cNvPr id="5" name="Footer Placeholder 4">
            <a:extLst>
              <a:ext uri="{FF2B5EF4-FFF2-40B4-BE49-F238E27FC236}">
                <a16:creationId xmlns:a16="http://schemas.microsoft.com/office/drawing/2014/main" id="{CD8A3FE7-E7CD-02FB-6FB1-0C9941AFB2D1}"/>
              </a:ext>
            </a:extLst>
          </p:cNvPr>
          <p:cNvSpPr>
            <a:spLocks noGrp="1"/>
          </p:cNvSpPr>
          <p:nvPr>
            <p:ph type="ftr" idx="11"/>
          </p:nvPr>
        </p:nvSpPr>
        <p:spPr/>
        <p:txBody>
          <a:bodyPr/>
          <a:lstStyle/>
          <a:p>
            <a:r>
              <a:rPr lang="en-US"/>
              <a:t>INT 200 : ANALYZE AND VISUALIZE SWIGGY FOOD DELIVERY FOR DIFFERENT CUISINES</a:t>
            </a:r>
          </a:p>
        </p:txBody>
      </p:sp>
      <p:sp>
        <p:nvSpPr>
          <p:cNvPr id="6" name="Slide Number Placeholder 5">
            <a:extLst>
              <a:ext uri="{FF2B5EF4-FFF2-40B4-BE49-F238E27FC236}">
                <a16:creationId xmlns:a16="http://schemas.microsoft.com/office/drawing/2014/main" id="{C14D13A4-0467-6234-C29D-7860B2F208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1555395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txBox="1">
            <a:spLocks noGrp="1"/>
          </p:cNvSpPr>
          <p:nvPr>
            <p:ph type="title"/>
          </p:nvPr>
        </p:nvSpPr>
        <p:spPr>
          <a:xfrm>
            <a:off x="2498347" y="2465903"/>
            <a:ext cx="3959603" cy="13565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F3864"/>
              </a:buClr>
              <a:buSzPts val="3600"/>
              <a:buFont typeface="Times New Roman"/>
              <a:buNone/>
            </a:pPr>
            <a:r>
              <a:rPr lang="en-US" sz="6000" b="1" dirty="0">
                <a:solidFill>
                  <a:schemeClr val="tx1"/>
                </a:solidFill>
                <a:latin typeface="Times New Roman"/>
                <a:ea typeface="Times New Roman"/>
                <a:cs typeface="Times New Roman"/>
                <a:sym typeface="Times New Roman"/>
              </a:rPr>
              <a:t>Thank you </a:t>
            </a:r>
            <a:endParaRPr sz="4800" dirty="0">
              <a:solidFill>
                <a:schemeClr val="tx1"/>
              </a:solidFill>
            </a:endParaRPr>
          </a:p>
        </p:txBody>
      </p:sp>
      <p:sp>
        <p:nvSpPr>
          <p:cNvPr id="205" name="Google Shape;205;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
        <p:nvSpPr>
          <p:cNvPr id="2" name="Date Placeholder 1">
            <a:extLst>
              <a:ext uri="{FF2B5EF4-FFF2-40B4-BE49-F238E27FC236}">
                <a16:creationId xmlns:a16="http://schemas.microsoft.com/office/drawing/2014/main" id="{B295848C-768E-4406-7365-AE7FD7364B00}"/>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816FCA8E-407C-6197-437F-49B7B9BA26CA}"/>
              </a:ext>
            </a:extLst>
          </p:cNvPr>
          <p:cNvSpPr>
            <a:spLocks noGrp="1"/>
          </p:cNvSpPr>
          <p:nvPr>
            <p:ph type="ftr" idx="11"/>
          </p:nvPr>
        </p:nvSpPr>
        <p:spPr/>
        <p:txBody>
          <a:bodyPr/>
          <a:lstStyle/>
          <a:p>
            <a:r>
              <a:rPr lang="en-US"/>
              <a:t>INT 200 : ANALYZE AND VISUALIZE SWIGGY FOOD DELIVERY FOR DIFFERENT CUISINES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7" name="Google Shape;147;p5"/>
          <p:cNvSpPr txBox="1">
            <a:spLocks noGrp="1"/>
          </p:cNvSpPr>
          <p:nvPr>
            <p:ph type="title"/>
          </p:nvPr>
        </p:nvSpPr>
        <p:spPr>
          <a:xfrm>
            <a:off x="1403487" y="277526"/>
            <a:ext cx="6083163" cy="578031"/>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WORKFLOW/METHODOLOGY </a:t>
            </a:r>
            <a:endParaRPr lang="en-US" dirty="0"/>
          </a:p>
        </p:txBody>
      </p:sp>
      <p:sp>
        <p:nvSpPr>
          <p:cNvPr id="2" name="Date Placeholder 1">
            <a:extLst>
              <a:ext uri="{FF2B5EF4-FFF2-40B4-BE49-F238E27FC236}">
                <a16:creationId xmlns:a16="http://schemas.microsoft.com/office/drawing/2014/main" id="{E0E0F2FE-7588-ED84-ED6A-CB412FAEDAB6}"/>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AF2FBEE1-50BA-B5A7-FB3F-E24E140A5605}"/>
              </a:ext>
            </a:extLst>
          </p:cNvPr>
          <p:cNvSpPr>
            <a:spLocks noGrp="1"/>
          </p:cNvSpPr>
          <p:nvPr>
            <p:ph type="ftr" idx="11"/>
          </p:nvPr>
        </p:nvSpPr>
        <p:spPr/>
        <p:txBody>
          <a:bodyPr/>
          <a:lstStyle/>
          <a:p>
            <a:r>
              <a:rPr lang="en-US"/>
              <a:t>INT 200 : ANALYZE AND VISUALIZE SWIGGY FOOD DELIVERY FOR DIFFERENT CUISINES</a:t>
            </a:r>
          </a:p>
        </p:txBody>
      </p:sp>
      <p:pic>
        <p:nvPicPr>
          <p:cNvPr id="7" name="Picture 6">
            <a:extLst>
              <a:ext uri="{FF2B5EF4-FFF2-40B4-BE49-F238E27FC236}">
                <a16:creationId xmlns:a16="http://schemas.microsoft.com/office/drawing/2014/main" id="{1F75ADA1-7793-E623-E400-4566849F26BA}"/>
              </a:ext>
            </a:extLst>
          </p:cNvPr>
          <p:cNvPicPr>
            <a:picLocks noChangeAspect="1"/>
          </p:cNvPicPr>
          <p:nvPr/>
        </p:nvPicPr>
        <p:blipFill>
          <a:blip r:embed="rId3">
            <a:duotone>
              <a:prstClr val="black"/>
              <a:schemeClr val="accent5">
                <a:tint val="45000"/>
                <a:satMod val="400000"/>
              </a:schemeClr>
            </a:duotone>
          </a:blip>
          <a:stretch>
            <a:fillRect/>
          </a:stretch>
        </p:blipFill>
        <p:spPr>
          <a:xfrm>
            <a:off x="2301265" y="1565734"/>
            <a:ext cx="4541469" cy="3901464"/>
          </a:xfrm>
          <a:prstGeom prst="rect">
            <a:avLst/>
          </a:prstGeom>
        </p:spPr>
      </p:pic>
      <p:sp>
        <p:nvSpPr>
          <p:cNvPr id="8" name="TextBox 7">
            <a:extLst>
              <a:ext uri="{FF2B5EF4-FFF2-40B4-BE49-F238E27FC236}">
                <a16:creationId xmlns:a16="http://schemas.microsoft.com/office/drawing/2014/main" id="{44397D37-D258-C99B-4A95-56D69D003E37}"/>
              </a:ext>
            </a:extLst>
          </p:cNvPr>
          <p:cNvSpPr txBox="1"/>
          <p:nvPr/>
        </p:nvSpPr>
        <p:spPr>
          <a:xfrm>
            <a:off x="2449690" y="1790504"/>
            <a:ext cx="1072444" cy="523220"/>
          </a:xfrm>
          <a:prstGeom prst="rect">
            <a:avLst/>
          </a:prstGeom>
          <a:noFill/>
        </p:spPr>
        <p:txBody>
          <a:bodyPr wrap="square" rtlCol="0">
            <a:spAutoFit/>
          </a:bodyPr>
          <a:lstStyle/>
          <a:p>
            <a:pPr algn="ctr"/>
            <a:r>
              <a:rPr lang="en-IN" dirty="0"/>
              <a:t>Data</a:t>
            </a:r>
          </a:p>
          <a:p>
            <a:pPr algn="ctr"/>
            <a:r>
              <a:rPr lang="en-IN" dirty="0"/>
              <a:t>collection</a:t>
            </a:r>
          </a:p>
        </p:txBody>
      </p:sp>
      <p:sp>
        <p:nvSpPr>
          <p:cNvPr id="9" name="TextBox 8">
            <a:extLst>
              <a:ext uri="{FF2B5EF4-FFF2-40B4-BE49-F238E27FC236}">
                <a16:creationId xmlns:a16="http://schemas.microsoft.com/office/drawing/2014/main" id="{73013ED9-22D0-63D5-896A-F0FB655D026F}"/>
              </a:ext>
            </a:extLst>
          </p:cNvPr>
          <p:cNvSpPr txBox="1"/>
          <p:nvPr/>
        </p:nvSpPr>
        <p:spPr>
          <a:xfrm>
            <a:off x="5700889" y="1790504"/>
            <a:ext cx="869244" cy="523220"/>
          </a:xfrm>
          <a:prstGeom prst="rect">
            <a:avLst/>
          </a:prstGeom>
          <a:noFill/>
        </p:spPr>
        <p:txBody>
          <a:bodyPr wrap="square" rtlCol="0">
            <a:spAutoFit/>
          </a:bodyPr>
          <a:lstStyle/>
          <a:p>
            <a:pPr algn="ctr"/>
            <a:r>
              <a:rPr lang="en-IN" dirty="0"/>
              <a:t>Data</a:t>
            </a:r>
          </a:p>
          <a:p>
            <a:pPr algn="ctr"/>
            <a:r>
              <a:rPr lang="en-IN" dirty="0"/>
              <a:t>Entry</a:t>
            </a:r>
          </a:p>
        </p:txBody>
      </p:sp>
      <p:sp>
        <p:nvSpPr>
          <p:cNvPr id="10" name="TextBox 9">
            <a:extLst>
              <a:ext uri="{FF2B5EF4-FFF2-40B4-BE49-F238E27FC236}">
                <a16:creationId xmlns:a16="http://schemas.microsoft.com/office/drawing/2014/main" id="{D15EBF7E-C481-E7D5-F20E-0CF65A4896DD}"/>
              </a:ext>
            </a:extLst>
          </p:cNvPr>
          <p:cNvSpPr txBox="1"/>
          <p:nvPr/>
        </p:nvSpPr>
        <p:spPr>
          <a:xfrm>
            <a:off x="5599289" y="3230025"/>
            <a:ext cx="1072444" cy="523220"/>
          </a:xfrm>
          <a:prstGeom prst="rect">
            <a:avLst/>
          </a:prstGeom>
          <a:noFill/>
        </p:spPr>
        <p:txBody>
          <a:bodyPr wrap="square" rtlCol="0">
            <a:spAutoFit/>
          </a:bodyPr>
          <a:lstStyle/>
          <a:p>
            <a:pPr algn="ctr"/>
            <a:r>
              <a:rPr lang="en-IN" dirty="0"/>
              <a:t>Learning </a:t>
            </a:r>
          </a:p>
          <a:p>
            <a:pPr algn="ctr"/>
            <a:r>
              <a:rPr lang="en-IN" dirty="0"/>
              <a:t>Tableau</a:t>
            </a:r>
          </a:p>
        </p:txBody>
      </p:sp>
      <p:sp>
        <p:nvSpPr>
          <p:cNvPr id="11" name="TextBox 10">
            <a:extLst>
              <a:ext uri="{FF2B5EF4-FFF2-40B4-BE49-F238E27FC236}">
                <a16:creationId xmlns:a16="http://schemas.microsoft.com/office/drawing/2014/main" id="{CAA1D747-8342-657A-F15E-B0FB8E3E6DCB}"/>
              </a:ext>
            </a:extLst>
          </p:cNvPr>
          <p:cNvSpPr txBox="1"/>
          <p:nvPr/>
        </p:nvSpPr>
        <p:spPr>
          <a:xfrm>
            <a:off x="2329904" y="4669546"/>
            <a:ext cx="1368459" cy="523220"/>
          </a:xfrm>
          <a:prstGeom prst="rect">
            <a:avLst/>
          </a:prstGeom>
          <a:noFill/>
        </p:spPr>
        <p:txBody>
          <a:bodyPr wrap="square" rtlCol="0">
            <a:spAutoFit/>
          </a:bodyPr>
          <a:lstStyle/>
          <a:p>
            <a:pPr algn="ctr"/>
            <a:r>
              <a:rPr lang="en-IN" dirty="0"/>
              <a:t>Framing</a:t>
            </a:r>
          </a:p>
          <a:p>
            <a:pPr algn="ctr"/>
            <a:r>
              <a:rPr lang="en-IN" dirty="0"/>
              <a:t>questionnaires</a:t>
            </a:r>
          </a:p>
        </p:txBody>
      </p:sp>
      <p:sp>
        <p:nvSpPr>
          <p:cNvPr id="12" name="TextBox 11">
            <a:extLst>
              <a:ext uri="{FF2B5EF4-FFF2-40B4-BE49-F238E27FC236}">
                <a16:creationId xmlns:a16="http://schemas.microsoft.com/office/drawing/2014/main" id="{0DD26B00-4414-ABE8-1D92-25E6BE6B3172}"/>
              </a:ext>
            </a:extLst>
          </p:cNvPr>
          <p:cNvSpPr txBox="1"/>
          <p:nvPr/>
        </p:nvSpPr>
        <p:spPr>
          <a:xfrm>
            <a:off x="5413438" y="4669546"/>
            <a:ext cx="1457935" cy="523220"/>
          </a:xfrm>
          <a:prstGeom prst="rect">
            <a:avLst/>
          </a:prstGeom>
          <a:noFill/>
        </p:spPr>
        <p:txBody>
          <a:bodyPr wrap="square" rtlCol="0">
            <a:spAutoFit/>
          </a:bodyPr>
          <a:lstStyle/>
          <a:p>
            <a:pPr algn="ctr"/>
            <a:r>
              <a:rPr lang="en-IN" dirty="0"/>
              <a:t>Data </a:t>
            </a:r>
          </a:p>
          <a:p>
            <a:pPr algn="ctr"/>
            <a:r>
              <a:rPr lang="en-IN" dirty="0"/>
              <a:t>analysis</a:t>
            </a:r>
          </a:p>
        </p:txBody>
      </p:sp>
      <p:sp>
        <p:nvSpPr>
          <p:cNvPr id="13" name="TextBox 12">
            <a:extLst>
              <a:ext uri="{FF2B5EF4-FFF2-40B4-BE49-F238E27FC236}">
                <a16:creationId xmlns:a16="http://schemas.microsoft.com/office/drawing/2014/main" id="{1D5163A0-FF9E-A6C4-1CA0-A65E010C3F7A}"/>
              </a:ext>
            </a:extLst>
          </p:cNvPr>
          <p:cNvSpPr txBox="1"/>
          <p:nvPr/>
        </p:nvSpPr>
        <p:spPr>
          <a:xfrm>
            <a:off x="2506134" y="3362577"/>
            <a:ext cx="1016000" cy="307777"/>
          </a:xfrm>
          <a:prstGeom prst="rect">
            <a:avLst/>
          </a:prstGeom>
          <a:noFill/>
        </p:spPr>
        <p:txBody>
          <a:bodyPr wrap="square" rtlCol="0">
            <a:spAutoFit/>
          </a:bodyPr>
          <a:lstStyle/>
          <a:p>
            <a:pPr algn="ctr"/>
            <a:r>
              <a:rPr lang="en-IN" dirty="0"/>
              <a:t>Research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54" name="Google Shape;154;p6"/>
          <p:cNvSpPr txBox="1">
            <a:spLocks noGrp="1"/>
          </p:cNvSpPr>
          <p:nvPr>
            <p:ph type="title"/>
          </p:nvPr>
        </p:nvSpPr>
        <p:spPr>
          <a:xfrm>
            <a:off x="1597675" y="277723"/>
            <a:ext cx="6083163" cy="578031"/>
          </a:xfrm>
          <a:prstGeom prst="rect">
            <a:avLst/>
          </a:prstGeom>
          <a:noFill/>
          <a:ln>
            <a:noFill/>
          </a:ln>
        </p:spPr>
        <p:txBody>
          <a:bodyPr spcFirstLastPara="1" wrap="square" lIns="91425" tIns="45700" rIns="91425" bIns="45700" anchor="ctr" anchorCtr="0">
            <a:noAutofit/>
          </a:bodyPr>
          <a:lstStyle/>
          <a:p>
            <a:pPr marL="0" lvl="0" indent="0" algn="ctr" rtl="0">
              <a:lnSpc>
                <a:spcPct val="107000"/>
              </a:lnSpc>
              <a:spcBef>
                <a:spcPts val="0"/>
              </a:spcBef>
              <a:spcAft>
                <a:spcPts val="0"/>
              </a:spcAft>
              <a:buClr>
                <a:srgbClr val="A50021"/>
              </a:buClr>
              <a:buSzPts val="2800"/>
              <a:buFont typeface="Times New Roman"/>
              <a:buNone/>
            </a:pPr>
            <a:r>
              <a:rPr lang="en-US" sz="2800" b="1" dirty="0">
                <a:solidFill>
                  <a:srgbClr val="A50021"/>
                </a:solidFill>
                <a:latin typeface="Times New Roman"/>
                <a:ea typeface="Times New Roman"/>
                <a:cs typeface="Times New Roman"/>
                <a:sym typeface="Times New Roman"/>
              </a:rPr>
              <a:t>DATASET DETAILS</a:t>
            </a:r>
            <a:endParaRPr lang="en-US" dirty="0"/>
          </a:p>
        </p:txBody>
      </p:sp>
      <p:graphicFrame>
        <p:nvGraphicFramePr>
          <p:cNvPr id="155" name="Google Shape;155;p6"/>
          <p:cNvGraphicFramePr/>
          <p:nvPr>
            <p:extLst>
              <p:ext uri="{D42A27DB-BD31-4B8C-83A1-F6EECF244321}">
                <p14:modId xmlns:p14="http://schemas.microsoft.com/office/powerpoint/2010/main" val="2057956257"/>
              </p:ext>
            </p:extLst>
          </p:nvPr>
        </p:nvGraphicFramePr>
        <p:xfrm>
          <a:off x="1597675" y="1030142"/>
          <a:ext cx="6468000" cy="5326207"/>
        </p:xfrm>
        <a:graphic>
          <a:graphicData uri="http://schemas.openxmlformats.org/drawingml/2006/table">
            <a:tbl>
              <a:tblPr firstRow="1" bandRow="1">
                <a:tableStyleId>{9D7B26C5-4107-4FEC-AEDC-1716B250A1EF}</a:tableStyleId>
              </a:tblPr>
              <a:tblGrid>
                <a:gridCol w="3234000">
                  <a:extLst>
                    <a:ext uri="{9D8B030D-6E8A-4147-A177-3AD203B41FA5}">
                      <a16:colId xmlns:a16="http://schemas.microsoft.com/office/drawing/2014/main" val="20000"/>
                    </a:ext>
                  </a:extLst>
                </a:gridCol>
                <a:gridCol w="3234000">
                  <a:extLst>
                    <a:ext uri="{9D8B030D-6E8A-4147-A177-3AD203B41FA5}">
                      <a16:colId xmlns:a16="http://schemas.microsoft.com/office/drawing/2014/main" val="20001"/>
                    </a:ext>
                  </a:extLst>
                </a:gridCol>
              </a:tblGrid>
              <a:tr h="468012">
                <a:tc>
                  <a:txBody>
                    <a:bodyPr/>
                    <a:lstStyle/>
                    <a:p>
                      <a:pPr marL="0" marR="0" lvl="0" indent="0" algn="ctr" rtl="0">
                        <a:lnSpc>
                          <a:spcPct val="100000"/>
                        </a:lnSpc>
                        <a:spcBef>
                          <a:spcPts val="0"/>
                        </a:spcBef>
                        <a:spcAft>
                          <a:spcPts val="0"/>
                        </a:spcAft>
                        <a:buNone/>
                      </a:pPr>
                      <a:r>
                        <a:rPr lang="en-US" sz="1400" u="none" strike="noStrike" cap="none"/>
                        <a:t>COLUMN NAME</a:t>
                      </a:r>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DESCRIPTION</a:t>
                      </a:r>
                      <a:endParaRPr/>
                    </a:p>
                  </a:txBody>
                  <a:tcPr marL="91450" marR="91450" marT="45725" marB="45725"/>
                </a:tc>
                <a:extLst>
                  <a:ext uri="{0D108BD9-81ED-4DB2-BD59-A6C34878D82A}">
                    <a16:rowId xmlns:a16="http://schemas.microsoft.com/office/drawing/2014/main" val="10000"/>
                  </a:ext>
                </a:extLst>
              </a:tr>
              <a:tr h="468012">
                <a:tc>
                  <a:txBody>
                    <a:bodyPr/>
                    <a:lstStyle/>
                    <a:p>
                      <a:pPr marL="0" marR="0" lvl="0" indent="0" algn="l" rtl="0">
                        <a:lnSpc>
                          <a:spcPct val="100000"/>
                        </a:lnSpc>
                        <a:spcBef>
                          <a:spcPts val="0"/>
                        </a:spcBef>
                        <a:spcAft>
                          <a:spcPts val="0"/>
                        </a:spcAft>
                        <a:buNone/>
                      </a:pPr>
                      <a:r>
                        <a:rPr lang="en-US" sz="1400" u="none" strike="noStrike" cap="none"/>
                        <a:t>Quantity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quantity of items in the order.</a:t>
                      </a:r>
                      <a:endParaRPr/>
                    </a:p>
                  </a:txBody>
                  <a:tcPr marL="91450" marR="91450" marT="45725" marB="45725"/>
                </a:tc>
                <a:extLst>
                  <a:ext uri="{0D108BD9-81ED-4DB2-BD59-A6C34878D82A}">
                    <a16:rowId xmlns:a16="http://schemas.microsoft.com/office/drawing/2014/main" val="10001"/>
                  </a:ext>
                </a:extLst>
              </a:tr>
              <a:tr h="468012">
                <a:tc>
                  <a:txBody>
                    <a:bodyPr/>
                    <a:lstStyle/>
                    <a:p>
                      <a:pPr marL="0" marR="0" lvl="0" indent="0" algn="l" rtl="0">
                        <a:lnSpc>
                          <a:spcPct val="100000"/>
                        </a:lnSpc>
                        <a:spcBef>
                          <a:spcPts val="0"/>
                        </a:spcBef>
                        <a:spcAft>
                          <a:spcPts val="0"/>
                        </a:spcAft>
                        <a:buNone/>
                      </a:pPr>
                      <a:r>
                        <a:rPr lang="en-US" sz="1400" u="none" strike="noStrike" cap="none"/>
                        <a:t>Item Price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total price of all items</a:t>
                      </a:r>
                      <a:endParaRPr/>
                    </a:p>
                  </a:txBody>
                  <a:tcPr marL="91450" marR="91450" marT="45725" marB="45725"/>
                </a:tc>
                <a:extLst>
                  <a:ext uri="{0D108BD9-81ED-4DB2-BD59-A6C34878D82A}">
                    <a16:rowId xmlns:a16="http://schemas.microsoft.com/office/drawing/2014/main" val="10002"/>
                  </a:ext>
                </a:extLst>
              </a:tr>
              <a:tr h="468012">
                <a:tc>
                  <a:txBody>
                    <a:bodyPr/>
                    <a:lstStyle/>
                    <a:p>
                      <a:pPr marL="0" marR="0" lvl="0" indent="0" algn="l" rtl="0">
                        <a:lnSpc>
                          <a:spcPct val="100000"/>
                        </a:lnSpc>
                        <a:spcBef>
                          <a:spcPts val="0"/>
                        </a:spcBef>
                        <a:spcAft>
                          <a:spcPts val="0"/>
                        </a:spcAft>
                        <a:buNone/>
                      </a:pPr>
                      <a:r>
                        <a:rPr lang="en-US" sz="1400" u="none" strike="noStrike" cap="none" dirty="0"/>
                        <a:t>Packaging Charges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price for packaging of items.</a:t>
                      </a:r>
                      <a:endParaRPr/>
                    </a:p>
                  </a:txBody>
                  <a:tcPr marL="91450" marR="91450" marT="45725" marB="45725"/>
                </a:tc>
                <a:extLst>
                  <a:ext uri="{0D108BD9-81ED-4DB2-BD59-A6C34878D82A}">
                    <a16:rowId xmlns:a16="http://schemas.microsoft.com/office/drawing/2014/main" val="10003"/>
                  </a:ext>
                </a:extLst>
              </a:tr>
              <a:tr h="468012">
                <a:tc>
                  <a:txBody>
                    <a:bodyPr/>
                    <a:lstStyle/>
                    <a:p>
                      <a:pPr marL="0" marR="0" lvl="0" indent="0" algn="l" rtl="0">
                        <a:lnSpc>
                          <a:spcPct val="100000"/>
                        </a:lnSpc>
                        <a:spcBef>
                          <a:spcPts val="0"/>
                        </a:spcBef>
                        <a:spcAft>
                          <a:spcPts val="0"/>
                        </a:spcAft>
                        <a:buNone/>
                      </a:pPr>
                      <a:r>
                        <a:rPr lang="en-US" sz="1400" u="none" strike="noStrike" cap="none"/>
                        <a:t>Delivery Partner Fee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fee for the delivery partner.</a:t>
                      </a:r>
                      <a:endParaRPr/>
                    </a:p>
                  </a:txBody>
                  <a:tcPr marL="91450" marR="91450" marT="45725" marB="45725"/>
                </a:tc>
                <a:extLst>
                  <a:ext uri="{0D108BD9-81ED-4DB2-BD59-A6C34878D82A}">
                    <a16:rowId xmlns:a16="http://schemas.microsoft.com/office/drawing/2014/main" val="10004"/>
                  </a:ext>
                </a:extLst>
              </a:tr>
              <a:tr h="468012">
                <a:tc>
                  <a:txBody>
                    <a:bodyPr/>
                    <a:lstStyle/>
                    <a:p>
                      <a:pPr marL="0" marR="0" lvl="0" indent="0" algn="l" rtl="0">
                        <a:lnSpc>
                          <a:spcPct val="100000"/>
                        </a:lnSpc>
                        <a:spcBef>
                          <a:spcPts val="0"/>
                        </a:spcBef>
                        <a:spcAft>
                          <a:spcPts val="0"/>
                        </a:spcAft>
                        <a:buNone/>
                      </a:pPr>
                      <a:r>
                        <a:rPr lang="en-US" sz="1400" u="none" strike="noStrike" cap="none"/>
                        <a:t>Discount Applied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amount deducted as discount.</a:t>
                      </a:r>
                      <a:endParaRPr/>
                    </a:p>
                  </a:txBody>
                  <a:tcPr marL="91450" marR="91450" marT="45725" marB="45725"/>
                </a:tc>
                <a:extLst>
                  <a:ext uri="{0D108BD9-81ED-4DB2-BD59-A6C34878D82A}">
                    <a16:rowId xmlns:a16="http://schemas.microsoft.com/office/drawing/2014/main" val="10005"/>
                  </a:ext>
                </a:extLst>
              </a:tr>
              <a:tr h="468012">
                <a:tc>
                  <a:txBody>
                    <a:bodyPr/>
                    <a:lstStyle/>
                    <a:p>
                      <a:pPr marL="0" marR="0" lvl="0" indent="0" algn="l" rtl="0">
                        <a:lnSpc>
                          <a:spcPct val="100000"/>
                        </a:lnSpc>
                        <a:spcBef>
                          <a:spcPts val="0"/>
                        </a:spcBef>
                        <a:spcAft>
                          <a:spcPts val="0"/>
                        </a:spcAft>
                        <a:buNone/>
                      </a:pPr>
                      <a:r>
                        <a:rPr lang="en-US" sz="1400" u="none" strike="noStrike" cap="none"/>
                        <a:t>Taxes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tax charge like GST.</a:t>
                      </a:r>
                      <a:endParaRPr/>
                    </a:p>
                  </a:txBody>
                  <a:tcPr marL="91450" marR="91450" marT="45725" marB="45725"/>
                </a:tc>
                <a:extLst>
                  <a:ext uri="{0D108BD9-81ED-4DB2-BD59-A6C34878D82A}">
                    <a16:rowId xmlns:a16="http://schemas.microsoft.com/office/drawing/2014/main" val="10006"/>
                  </a:ext>
                </a:extLst>
              </a:tr>
              <a:tr h="848325">
                <a:tc>
                  <a:txBody>
                    <a:bodyPr/>
                    <a:lstStyle/>
                    <a:p>
                      <a:pPr marL="0" marR="0" lvl="0" indent="0" algn="l" rtl="0">
                        <a:lnSpc>
                          <a:spcPct val="100000"/>
                        </a:lnSpc>
                        <a:spcBef>
                          <a:spcPts val="0"/>
                        </a:spcBef>
                        <a:spcAft>
                          <a:spcPts val="0"/>
                        </a:spcAft>
                        <a:buNone/>
                      </a:pPr>
                      <a:r>
                        <a:rPr lang="en-US" sz="1400" u="none" strike="noStrike" cap="none" dirty="0"/>
                        <a:t>Bill Total</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total amount including the item prices and all the prices after deducting the discount.</a:t>
                      </a:r>
                      <a:endParaRPr/>
                    </a:p>
                  </a:txBody>
                  <a:tcPr marL="91450" marR="91450" marT="45725" marB="45725"/>
                </a:tc>
                <a:extLst>
                  <a:ext uri="{0D108BD9-81ED-4DB2-BD59-A6C34878D82A}">
                    <a16:rowId xmlns:a16="http://schemas.microsoft.com/office/drawing/2014/main" val="10007"/>
                  </a:ext>
                </a:extLst>
              </a:tr>
              <a:tr h="600899">
                <a:tc>
                  <a:txBody>
                    <a:bodyPr/>
                    <a:lstStyle/>
                    <a:p>
                      <a:pPr marL="0" marR="0" lvl="0" indent="0" algn="l" rtl="0">
                        <a:lnSpc>
                          <a:spcPct val="100000"/>
                        </a:lnSpc>
                        <a:spcBef>
                          <a:spcPts val="0"/>
                        </a:spcBef>
                        <a:spcAft>
                          <a:spcPts val="0"/>
                        </a:spcAft>
                        <a:buNone/>
                      </a:pPr>
                      <a:r>
                        <a:rPr lang="en-US" sz="1400" u="none" strike="noStrike" cap="none"/>
                        <a:t>Mode Of Payment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The mode in which the price was paid.(cash, UPI etc.)</a:t>
                      </a:r>
                      <a:endParaRPr/>
                    </a:p>
                  </a:txBody>
                  <a:tcPr marL="91450" marR="91450" marT="45725" marB="45725"/>
                </a:tc>
                <a:extLst>
                  <a:ext uri="{0D108BD9-81ED-4DB2-BD59-A6C34878D82A}">
                    <a16:rowId xmlns:a16="http://schemas.microsoft.com/office/drawing/2014/main" val="10008"/>
                  </a:ext>
                </a:extLst>
              </a:tr>
              <a:tr h="600899">
                <a:tc>
                  <a:txBody>
                    <a:bodyPr/>
                    <a:lstStyle/>
                    <a:p>
                      <a:pPr marL="0" marR="0" lvl="0" indent="0" algn="l" rtl="0">
                        <a:lnSpc>
                          <a:spcPct val="100000"/>
                        </a:lnSpc>
                        <a:spcBef>
                          <a:spcPts val="0"/>
                        </a:spcBef>
                        <a:spcAft>
                          <a:spcPts val="0"/>
                        </a:spcAft>
                        <a:buNone/>
                      </a:pPr>
                      <a:r>
                        <a:rPr lang="en-US" sz="1400" u="none" strike="noStrike" cap="none" dirty="0"/>
                        <a:t>Order Time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The time at which the order was placed.</a:t>
                      </a:r>
                      <a:endParaRPr dirty="0"/>
                    </a:p>
                  </a:txBody>
                  <a:tcPr marL="91450" marR="91450" marT="45725" marB="45725"/>
                </a:tc>
                <a:extLst>
                  <a:ext uri="{0D108BD9-81ED-4DB2-BD59-A6C34878D82A}">
                    <a16:rowId xmlns:a16="http://schemas.microsoft.com/office/drawing/2014/main" val="10009"/>
                  </a:ext>
                </a:extLst>
              </a:tr>
            </a:tbl>
          </a:graphicData>
        </a:graphic>
      </p:graphicFrame>
      <p:sp>
        <p:nvSpPr>
          <p:cNvPr id="2" name="Date Placeholder 1">
            <a:extLst>
              <a:ext uri="{FF2B5EF4-FFF2-40B4-BE49-F238E27FC236}">
                <a16:creationId xmlns:a16="http://schemas.microsoft.com/office/drawing/2014/main" id="{2FEBB27C-C019-2DE2-30C9-14CA9392AD71}"/>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05438A8D-D202-AC63-6B9E-1ABC89BC7B02}"/>
              </a:ext>
            </a:extLst>
          </p:cNvPr>
          <p:cNvSpPr>
            <a:spLocks noGrp="1"/>
          </p:cNvSpPr>
          <p:nvPr>
            <p:ph type="ftr" idx="11"/>
          </p:nvPr>
        </p:nvSpPr>
        <p:spPr/>
        <p:txBody>
          <a:bodyPr/>
          <a:lstStyle/>
          <a:p>
            <a:r>
              <a:rPr lang="en-US"/>
              <a:t>INT 200 : ANALYZE AND VISUALIZE SWIGGY FOOD DELIVERY FOR DIFFERENT CUISINES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265A3-1297-A0F4-B56F-4FD6BC27CAE6}"/>
              </a:ext>
            </a:extLst>
          </p:cNvPr>
          <p:cNvSpPr>
            <a:spLocks noGrp="1"/>
          </p:cNvSpPr>
          <p:nvPr>
            <p:ph type="dt" idx="10"/>
          </p:nvPr>
        </p:nvSpPr>
        <p:spPr/>
        <p:txBody>
          <a:bodyPr/>
          <a:lstStyle/>
          <a:p>
            <a:r>
              <a:rPr lang="en-US"/>
              <a:t>29/07/2022</a:t>
            </a:r>
          </a:p>
        </p:txBody>
      </p:sp>
      <p:sp>
        <p:nvSpPr>
          <p:cNvPr id="3" name="Footer Placeholder 2">
            <a:extLst>
              <a:ext uri="{FF2B5EF4-FFF2-40B4-BE49-F238E27FC236}">
                <a16:creationId xmlns:a16="http://schemas.microsoft.com/office/drawing/2014/main" id="{6CD238B6-6FC3-48B0-621A-E32825BA460D}"/>
              </a:ext>
            </a:extLst>
          </p:cNvPr>
          <p:cNvSpPr>
            <a:spLocks noGrp="1"/>
          </p:cNvSpPr>
          <p:nvPr>
            <p:ph type="ftr" idx="11"/>
          </p:nvPr>
        </p:nvSpPr>
        <p:spPr/>
        <p:txBody>
          <a:bodyPr/>
          <a:lstStyle/>
          <a:p>
            <a:r>
              <a:rPr lang="en-US"/>
              <a:t>INT 200 : ANALYZE AND VISUALIZE SWIGGY FOOD DELIVERY FOR DIFFERENT CUISINES</a:t>
            </a:r>
          </a:p>
        </p:txBody>
      </p:sp>
      <p:sp>
        <p:nvSpPr>
          <p:cNvPr id="4" name="Slide Number Placeholder 3">
            <a:extLst>
              <a:ext uri="{FF2B5EF4-FFF2-40B4-BE49-F238E27FC236}">
                <a16:creationId xmlns:a16="http://schemas.microsoft.com/office/drawing/2014/main" id="{C7059D06-E1EC-FE6F-0E88-1AB9CD44B5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aphicFrame>
        <p:nvGraphicFramePr>
          <p:cNvPr id="7" name="Table 4">
            <a:extLst>
              <a:ext uri="{FF2B5EF4-FFF2-40B4-BE49-F238E27FC236}">
                <a16:creationId xmlns:a16="http://schemas.microsoft.com/office/drawing/2014/main" id="{CC4B5DE0-2642-5C00-079D-2D90C8C39158}"/>
              </a:ext>
            </a:extLst>
          </p:cNvPr>
          <p:cNvGraphicFramePr>
            <a:graphicFrameLocks noGrp="1"/>
          </p:cNvGraphicFramePr>
          <p:nvPr>
            <p:extLst>
              <p:ext uri="{D42A27DB-BD31-4B8C-83A1-F6EECF244321}">
                <p14:modId xmlns:p14="http://schemas.microsoft.com/office/powerpoint/2010/main" val="219920470"/>
              </p:ext>
            </p:extLst>
          </p:nvPr>
        </p:nvGraphicFramePr>
        <p:xfrm>
          <a:off x="628650" y="445973"/>
          <a:ext cx="7886700" cy="5355217"/>
        </p:xfrm>
        <a:graphic>
          <a:graphicData uri="http://schemas.openxmlformats.org/drawingml/2006/table">
            <a:tbl>
              <a:tblPr firstRow="1" bandRow="1">
                <a:tableStyleId>{9D7B26C5-4107-4FEC-AEDC-1716B250A1EF}</a:tableStyleId>
              </a:tblPr>
              <a:tblGrid>
                <a:gridCol w="3943350">
                  <a:extLst>
                    <a:ext uri="{9D8B030D-6E8A-4147-A177-3AD203B41FA5}">
                      <a16:colId xmlns:a16="http://schemas.microsoft.com/office/drawing/2014/main" val="2907268242"/>
                    </a:ext>
                  </a:extLst>
                </a:gridCol>
                <a:gridCol w="3943350">
                  <a:extLst>
                    <a:ext uri="{9D8B030D-6E8A-4147-A177-3AD203B41FA5}">
                      <a16:colId xmlns:a16="http://schemas.microsoft.com/office/drawing/2014/main" val="344233602"/>
                    </a:ext>
                  </a:extLst>
                </a:gridCol>
              </a:tblGrid>
              <a:tr h="502348">
                <a:tc>
                  <a:txBody>
                    <a:bodyPr/>
                    <a:lstStyle/>
                    <a:p>
                      <a:pPr algn="ctr"/>
                      <a:r>
                        <a:rPr lang="en-IN" dirty="0"/>
                        <a:t>COLUMN NAME</a:t>
                      </a:r>
                    </a:p>
                  </a:txBody>
                  <a:tcPr/>
                </a:tc>
                <a:tc>
                  <a:txBody>
                    <a:bodyPr/>
                    <a:lstStyle/>
                    <a:p>
                      <a:pPr algn="ctr"/>
                      <a:r>
                        <a:rPr lang="en-IN" dirty="0"/>
                        <a:t>DESCRIPTION</a:t>
                      </a:r>
                    </a:p>
                  </a:txBody>
                  <a:tcPr/>
                </a:tc>
                <a:extLst>
                  <a:ext uri="{0D108BD9-81ED-4DB2-BD59-A6C34878D82A}">
                    <a16:rowId xmlns:a16="http://schemas.microsoft.com/office/drawing/2014/main" val="1208993474"/>
                  </a:ext>
                </a:extLst>
              </a:tr>
              <a:tr h="621503">
                <a:tc>
                  <a:txBody>
                    <a:bodyPr/>
                    <a:lstStyle/>
                    <a:p>
                      <a:r>
                        <a:rPr lang="en-IN" dirty="0"/>
                        <a:t>Order ID</a:t>
                      </a:r>
                    </a:p>
                  </a:txBody>
                  <a:tcPr/>
                </a:tc>
                <a:tc>
                  <a:txBody>
                    <a:bodyPr/>
                    <a:lstStyle/>
                    <a:p>
                      <a:r>
                        <a:rPr lang="en-IN" dirty="0"/>
                        <a:t>Unique series of numbers that is given to each order.</a:t>
                      </a:r>
                    </a:p>
                  </a:txBody>
                  <a:tcPr/>
                </a:tc>
                <a:extLst>
                  <a:ext uri="{0D108BD9-81ED-4DB2-BD59-A6C34878D82A}">
                    <a16:rowId xmlns:a16="http://schemas.microsoft.com/office/drawing/2014/main" val="87019167"/>
                  </a:ext>
                </a:extLst>
              </a:tr>
              <a:tr h="621503">
                <a:tc>
                  <a:txBody>
                    <a:bodyPr/>
                    <a:lstStyle/>
                    <a:p>
                      <a:r>
                        <a:rPr lang="en-IN" dirty="0"/>
                        <a:t>Customer ID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Unique series of numbers that is given to each customer.</a:t>
                      </a:r>
                    </a:p>
                  </a:txBody>
                  <a:tcPr/>
                </a:tc>
                <a:extLst>
                  <a:ext uri="{0D108BD9-81ED-4DB2-BD59-A6C34878D82A}">
                    <a16:rowId xmlns:a16="http://schemas.microsoft.com/office/drawing/2014/main" val="391101386"/>
                  </a:ext>
                </a:extLst>
              </a:tr>
              <a:tr h="621503">
                <a:tc>
                  <a:txBody>
                    <a:bodyPr/>
                    <a:lstStyle/>
                    <a:p>
                      <a:r>
                        <a:rPr lang="en-IN" dirty="0"/>
                        <a:t>State</a:t>
                      </a:r>
                    </a:p>
                  </a:txBody>
                  <a:tcPr/>
                </a:tc>
                <a:tc>
                  <a:txBody>
                    <a:bodyPr/>
                    <a:lstStyle/>
                    <a:p>
                      <a:r>
                        <a:rPr lang="en-IN" dirty="0"/>
                        <a:t>The state from which the order is placed.</a:t>
                      </a:r>
                    </a:p>
                  </a:txBody>
                  <a:tcPr/>
                </a:tc>
                <a:extLst>
                  <a:ext uri="{0D108BD9-81ED-4DB2-BD59-A6C34878D82A}">
                    <a16:rowId xmlns:a16="http://schemas.microsoft.com/office/drawing/2014/main" val="3068460305"/>
                  </a:ext>
                </a:extLst>
              </a:tr>
              <a:tr h="502348">
                <a:tc>
                  <a:txBody>
                    <a:bodyPr/>
                    <a:lstStyle/>
                    <a:p>
                      <a:r>
                        <a:rPr lang="en-IN" dirty="0"/>
                        <a:t>Place</a:t>
                      </a:r>
                    </a:p>
                  </a:txBody>
                  <a:tcPr/>
                </a:tc>
                <a:tc>
                  <a:txBody>
                    <a:bodyPr/>
                    <a:lstStyle/>
                    <a:p>
                      <a:r>
                        <a:rPr lang="en-IN" dirty="0"/>
                        <a:t>The city and district of the state.</a:t>
                      </a:r>
                    </a:p>
                  </a:txBody>
                  <a:tcPr/>
                </a:tc>
                <a:extLst>
                  <a:ext uri="{0D108BD9-81ED-4DB2-BD59-A6C34878D82A}">
                    <a16:rowId xmlns:a16="http://schemas.microsoft.com/office/drawing/2014/main" val="35628605"/>
                  </a:ext>
                </a:extLst>
              </a:tr>
              <a:tr h="621503">
                <a:tc>
                  <a:txBody>
                    <a:bodyPr/>
                    <a:lstStyle/>
                    <a:p>
                      <a:r>
                        <a:rPr lang="en-IN" dirty="0"/>
                        <a:t>Delivery Address</a:t>
                      </a:r>
                    </a:p>
                  </a:txBody>
                  <a:tcPr/>
                </a:tc>
                <a:tc>
                  <a:txBody>
                    <a:bodyPr/>
                    <a:lstStyle/>
                    <a:p>
                      <a:r>
                        <a:rPr lang="en-IN" dirty="0"/>
                        <a:t>Where the order should be delivered.</a:t>
                      </a:r>
                    </a:p>
                  </a:txBody>
                  <a:tcPr/>
                </a:tc>
                <a:extLst>
                  <a:ext uri="{0D108BD9-81ED-4DB2-BD59-A6C34878D82A}">
                    <a16:rowId xmlns:a16="http://schemas.microsoft.com/office/drawing/2014/main" val="110021334"/>
                  </a:ext>
                </a:extLst>
              </a:tr>
              <a:tr h="621503">
                <a:tc>
                  <a:txBody>
                    <a:bodyPr/>
                    <a:lstStyle/>
                    <a:p>
                      <a:r>
                        <a:rPr lang="en-IN" dirty="0"/>
                        <a:t>Restaurant Name</a:t>
                      </a:r>
                    </a:p>
                  </a:txBody>
                  <a:tcPr/>
                </a:tc>
                <a:tc>
                  <a:txBody>
                    <a:bodyPr/>
                    <a:lstStyle/>
                    <a:p>
                      <a:r>
                        <a:rPr lang="en-IN" dirty="0"/>
                        <a:t>The restaurant where the order was placed.</a:t>
                      </a:r>
                    </a:p>
                  </a:txBody>
                  <a:tcPr/>
                </a:tc>
                <a:extLst>
                  <a:ext uri="{0D108BD9-81ED-4DB2-BD59-A6C34878D82A}">
                    <a16:rowId xmlns:a16="http://schemas.microsoft.com/office/drawing/2014/main" val="2856420172"/>
                  </a:ext>
                </a:extLst>
              </a:tr>
              <a:tr h="621503">
                <a:tc>
                  <a:txBody>
                    <a:bodyPr/>
                    <a:lstStyle/>
                    <a:p>
                      <a:r>
                        <a:rPr lang="en-IN" dirty="0"/>
                        <a:t>Restaurant Address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From where the order should be picked up.(Restaurant location)</a:t>
                      </a:r>
                    </a:p>
                  </a:txBody>
                  <a:tcPr/>
                </a:tc>
                <a:extLst>
                  <a:ext uri="{0D108BD9-81ED-4DB2-BD59-A6C34878D82A}">
                    <a16:rowId xmlns:a16="http://schemas.microsoft.com/office/drawing/2014/main" val="3056268344"/>
                  </a:ext>
                </a:extLst>
              </a:tr>
              <a:tr h="621503">
                <a:tc>
                  <a:txBody>
                    <a:bodyPr/>
                    <a:lstStyle/>
                    <a:p>
                      <a:r>
                        <a:rPr lang="en-IN" dirty="0"/>
                        <a:t>Cuisine</a:t>
                      </a:r>
                    </a:p>
                  </a:txBody>
                  <a:tcPr/>
                </a:tc>
                <a:tc>
                  <a:txBody>
                    <a:bodyPr/>
                    <a:lstStyle/>
                    <a:p>
                      <a:r>
                        <a:rPr lang="en-IN" dirty="0"/>
                        <a:t>The cuisine to which the restaurant belongs.</a:t>
                      </a:r>
                    </a:p>
                  </a:txBody>
                  <a:tcPr/>
                </a:tc>
                <a:extLst>
                  <a:ext uri="{0D108BD9-81ED-4DB2-BD59-A6C34878D82A}">
                    <a16:rowId xmlns:a16="http://schemas.microsoft.com/office/drawing/2014/main" val="1773011221"/>
                  </a:ext>
                </a:extLst>
              </a:tr>
            </a:tbl>
          </a:graphicData>
        </a:graphic>
      </p:graphicFrame>
    </p:spTree>
    <p:extLst>
      <p:ext uri="{BB962C8B-B14F-4D97-AF65-F5344CB8AC3E}">
        <p14:creationId xmlns:p14="http://schemas.microsoft.com/office/powerpoint/2010/main" val="9195459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2925</TotalTime>
  <Words>2218</Words>
  <Application>Microsoft Office PowerPoint</Application>
  <PresentationFormat>On-screen Show (4:3)</PresentationFormat>
  <Paragraphs>361</Paragraphs>
  <Slides>69</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Times New Roman</vt:lpstr>
      <vt:lpstr>Wingdings</vt:lpstr>
      <vt:lpstr>Office Theme</vt:lpstr>
      <vt:lpstr>PowerPoint Presentation</vt:lpstr>
      <vt:lpstr>INTRODUCTION</vt:lpstr>
      <vt:lpstr>PROBLEM STATEMENT  </vt:lpstr>
      <vt:lpstr>OBJECTIVES</vt:lpstr>
      <vt:lpstr>RESEARCH/PRODUCT SURVEY </vt:lpstr>
      <vt:lpstr>RESEARCH NOTES</vt:lpstr>
      <vt:lpstr>WORKFLOW/METHODOLOGY </vt:lpstr>
      <vt:lpstr>DATASET DETAILS</vt:lpstr>
      <vt:lpstr>PowerPoint Presentation</vt:lpstr>
      <vt:lpstr>PowerPoint Presentation</vt:lpstr>
      <vt:lpstr>SAMPLE DATA</vt:lpstr>
      <vt:lpstr>DATASET COLLECTED </vt:lpstr>
      <vt:lpstr>PowerPoint Presentation</vt:lpstr>
      <vt:lpstr>PowerPoint Presentation</vt:lpstr>
      <vt:lpstr>1.Which place collects more taxes compared to other places from the data collected ?</vt:lpstr>
      <vt:lpstr>2.Which cuisine got the best delivery rating ?</vt:lpstr>
      <vt:lpstr>3.In Noida which cuisine got the greatest discount on food ?​</vt:lpstr>
      <vt:lpstr>4.Which cuisine took most time to get delivered to the customer ?​</vt:lpstr>
      <vt:lpstr>5.Interpret the given graph and tell which place got the best delivery rating ?​ </vt:lpstr>
      <vt:lpstr>6.Which is the most used mode of payment overall?</vt:lpstr>
      <vt:lpstr>7.Which is the cuisine in which most money was spent in Noida?​</vt:lpstr>
      <vt:lpstr>8.Find the Customer ID(s) which ordered the largest quantity of items in the place 'Noida'?​</vt:lpstr>
      <vt:lpstr>9.Which are the restaurants with highest food rating compared to other restaurants in Noida?​</vt:lpstr>
      <vt:lpstr>10.Which is the most used mode of payment in Noida?</vt:lpstr>
      <vt:lpstr>11.Which is the cuisine in which most money was spent in the place ‘Noida’?   </vt:lpstr>
      <vt:lpstr>  12.From which state in India were the most orders placed?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OF THE WORK </vt:lpstr>
      <vt:lpstr>PowerPoint Presentation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Muchala Ruthvika</cp:lastModifiedBy>
  <cp:revision>39</cp:revision>
  <dcterms:created xsi:type="dcterms:W3CDTF">2017-09-15T13:20:40Z</dcterms:created>
  <dcterms:modified xsi:type="dcterms:W3CDTF">2024-06-13T05:06:35Z</dcterms:modified>
</cp:coreProperties>
</file>